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56"/>
  </p:notesMasterIdLst>
  <p:sldIdLst>
    <p:sldId id="257" r:id="rId2"/>
    <p:sldId id="458" r:id="rId3"/>
    <p:sldId id="398" r:id="rId4"/>
    <p:sldId id="399" r:id="rId5"/>
    <p:sldId id="400" r:id="rId6"/>
    <p:sldId id="397" r:id="rId7"/>
    <p:sldId id="405" r:id="rId8"/>
    <p:sldId id="406" r:id="rId9"/>
    <p:sldId id="407" r:id="rId10"/>
    <p:sldId id="401" r:id="rId11"/>
    <p:sldId id="402" r:id="rId12"/>
    <p:sldId id="410" r:id="rId13"/>
    <p:sldId id="408" r:id="rId14"/>
    <p:sldId id="409" r:id="rId15"/>
    <p:sldId id="416" r:id="rId16"/>
    <p:sldId id="415" r:id="rId17"/>
    <p:sldId id="418" r:id="rId18"/>
    <p:sldId id="417" r:id="rId19"/>
    <p:sldId id="414" r:id="rId20"/>
    <p:sldId id="419" r:id="rId21"/>
    <p:sldId id="420" r:id="rId22"/>
    <p:sldId id="421" r:id="rId23"/>
    <p:sldId id="426" r:id="rId24"/>
    <p:sldId id="425" r:id="rId25"/>
    <p:sldId id="428" r:id="rId26"/>
    <p:sldId id="427" r:id="rId27"/>
    <p:sldId id="422" r:id="rId28"/>
    <p:sldId id="434" r:id="rId29"/>
    <p:sldId id="429" r:id="rId30"/>
    <p:sldId id="431" r:id="rId31"/>
    <p:sldId id="432" r:id="rId32"/>
    <p:sldId id="433" r:id="rId33"/>
    <p:sldId id="430" r:id="rId34"/>
    <p:sldId id="437" r:id="rId35"/>
    <p:sldId id="435" r:id="rId36"/>
    <p:sldId id="436" r:id="rId37"/>
    <p:sldId id="438" r:id="rId38"/>
    <p:sldId id="444" r:id="rId39"/>
    <p:sldId id="443" r:id="rId40"/>
    <p:sldId id="441" r:id="rId41"/>
    <p:sldId id="440" r:id="rId42"/>
    <p:sldId id="447" r:id="rId43"/>
    <p:sldId id="448" r:id="rId44"/>
    <p:sldId id="446" r:id="rId45"/>
    <p:sldId id="449" r:id="rId46"/>
    <p:sldId id="450" r:id="rId47"/>
    <p:sldId id="445" r:id="rId48"/>
    <p:sldId id="439" r:id="rId49"/>
    <p:sldId id="454" r:id="rId50"/>
    <p:sldId id="451" r:id="rId51"/>
    <p:sldId id="453" r:id="rId52"/>
    <p:sldId id="456" r:id="rId53"/>
    <p:sldId id="452" r:id="rId54"/>
    <p:sldId id="457" r:id="rId55"/>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B967"/>
    <a:srgbClr val="F9EDED"/>
    <a:srgbClr val="E9C3C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54" autoAdjust="0"/>
    <p:restoredTop sz="94645" autoAdjust="0"/>
  </p:normalViewPr>
  <p:slideViewPr>
    <p:cSldViewPr snapToGrid="0">
      <p:cViewPr varScale="1">
        <p:scale>
          <a:sx n="109" d="100"/>
          <a:sy n="109" d="100"/>
        </p:scale>
        <p:origin x="378" y="96"/>
      </p:cViewPr>
      <p:guideLst/>
    </p:cSldViewPr>
  </p:slideViewPr>
  <p:outlineViewPr>
    <p:cViewPr>
      <p:scale>
        <a:sx n="33" d="100"/>
        <a:sy n="33" d="100"/>
      </p:scale>
      <p:origin x="0" y="-22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546A4317-D5B1-494C-8B6C-83134ADAA928}" type="datetimeFigureOut">
              <a:rPr lang="tr-TR" smtClean="0"/>
              <a:t>24.05.2024</a:t>
            </a:fld>
            <a:endParaRPr lang="tr-TR"/>
          </a:p>
        </p:txBody>
      </p:sp>
      <p:sp>
        <p:nvSpPr>
          <p:cNvPr id="4" name="Slayt Resmi Yer Tutucus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4280C39-1C0D-4FC0-9375-326EF1ADC0D9}" type="slidenum">
              <a:rPr lang="tr-TR" smtClean="0"/>
              <a:t>‹#›</a:t>
            </a:fld>
            <a:endParaRPr lang="tr-TR"/>
          </a:p>
        </p:txBody>
      </p:sp>
    </p:spTree>
    <p:extLst>
      <p:ext uri="{BB962C8B-B14F-4D97-AF65-F5344CB8AC3E}">
        <p14:creationId xmlns:p14="http://schemas.microsoft.com/office/powerpoint/2010/main" val="2312349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30CF3AEC-E92F-4C59-908A-6355364B7963}" type="datetimeFigureOut">
              <a:rPr lang="tr-TR" smtClean="0"/>
              <a:pPr/>
              <a:t>24.05.2024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E93468-A925-4F56-81DA-006E009BE291}" type="slidenum">
              <a:rPr lang="tr-TR" smtClean="0"/>
              <a:pPr/>
              <a:t>‹#›</a:t>
            </a:fld>
            <a:endParaRPr lang="tr-TR"/>
          </a:p>
        </p:txBody>
      </p:sp>
    </p:spTree>
    <p:extLst>
      <p:ext uri="{BB962C8B-B14F-4D97-AF65-F5344CB8AC3E}">
        <p14:creationId xmlns:p14="http://schemas.microsoft.com/office/powerpoint/2010/main" val="34885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0CF3AEC-E92F-4C59-908A-6355364B7963}" type="datetimeFigureOut">
              <a:rPr lang="tr-TR" smtClean="0"/>
              <a:pPr/>
              <a:t>24.05.2024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5E93468-A925-4F56-81DA-006E009BE291}" type="slidenum">
              <a:rPr lang="tr-TR" smtClean="0"/>
              <a:pPr/>
              <a:t>‹#›</a:t>
            </a:fld>
            <a:endParaRPr lang="tr-TR"/>
          </a:p>
        </p:txBody>
      </p:sp>
    </p:spTree>
    <p:extLst>
      <p:ext uri="{BB962C8B-B14F-4D97-AF65-F5344CB8AC3E}">
        <p14:creationId xmlns:p14="http://schemas.microsoft.com/office/powerpoint/2010/main" val="3967574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0CF3AEC-E92F-4C59-908A-6355364B7963}" type="datetimeFigureOut">
              <a:rPr lang="tr-TR" smtClean="0"/>
              <a:pPr/>
              <a:t>24.05.2024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5E93468-A925-4F56-81DA-006E009BE291}" type="slidenum">
              <a:rPr lang="tr-TR" smtClean="0"/>
              <a:pPr/>
              <a:t>‹#›</a:t>
            </a:fld>
            <a:endParaRPr lang="tr-TR"/>
          </a:p>
        </p:txBody>
      </p:sp>
    </p:spTree>
    <p:extLst>
      <p:ext uri="{BB962C8B-B14F-4D97-AF65-F5344CB8AC3E}">
        <p14:creationId xmlns:p14="http://schemas.microsoft.com/office/powerpoint/2010/main" val="319228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0CF3AEC-E92F-4C59-908A-6355364B7963}" type="datetimeFigureOut">
              <a:rPr lang="tr-TR" smtClean="0"/>
              <a:pPr/>
              <a:t>24.05.2024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5E93468-A925-4F56-81DA-006E009BE291}" type="slidenum">
              <a:rPr lang="tr-TR" smtClean="0"/>
              <a:pPr/>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6121167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0CF3AEC-E92F-4C59-908A-6355364B7963}" type="datetimeFigureOut">
              <a:rPr lang="tr-TR" smtClean="0"/>
              <a:pPr/>
              <a:t>24.05.2024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5E93468-A925-4F56-81DA-006E009BE291}" type="slidenum">
              <a:rPr lang="tr-TR" smtClean="0"/>
              <a:pPr/>
              <a:t>‹#›</a:t>
            </a:fld>
            <a:endParaRPr lang="tr-TR"/>
          </a:p>
        </p:txBody>
      </p:sp>
    </p:spTree>
    <p:extLst>
      <p:ext uri="{BB962C8B-B14F-4D97-AF65-F5344CB8AC3E}">
        <p14:creationId xmlns:p14="http://schemas.microsoft.com/office/powerpoint/2010/main" val="29792184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30CF3AEC-E92F-4C59-908A-6355364B7963}" type="datetimeFigureOut">
              <a:rPr lang="tr-TR" smtClean="0"/>
              <a:pPr/>
              <a:t>24.05.2024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5E93468-A925-4F56-81DA-006E009BE291}" type="slidenum">
              <a:rPr lang="tr-TR" smtClean="0"/>
              <a:pPr/>
              <a:t>‹#›</a:t>
            </a:fld>
            <a:endParaRPr lang="tr-TR"/>
          </a:p>
        </p:txBody>
      </p:sp>
    </p:spTree>
    <p:extLst>
      <p:ext uri="{BB962C8B-B14F-4D97-AF65-F5344CB8AC3E}">
        <p14:creationId xmlns:p14="http://schemas.microsoft.com/office/powerpoint/2010/main" val="3816385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30CF3AEC-E92F-4C59-908A-6355364B7963}" type="datetimeFigureOut">
              <a:rPr lang="tr-TR" smtClean="0"/>
              <a:pPr/>
              <a:t>24.05.2024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5E93468-A925-4F56-81DA-006E009BE291}" type="slidenum">
              <a:rPr lang="tr-TR" smtClean="0"/>
              <a:pPr/>
              <a:t>‹#›</a:t>
            </a:fld>
            <a:endParaRPr lang="tr-TR"/>
          </a:p>
        </p:txBody>
      </p:sp>
    </p:spTree>
    <p:extLst>
      <p:ext uri="{BB962C8B-B14F-4D97-AF65-F5344CB8AC3E}">
        <p14:creationId xmlns:p14="http://schemas.microsoft.com/office/powerpoint/2010/main" val="1085341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smtClean="0"/>
              <a:t>Asıl başlık stili için tıklatın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0CF3AEC-E92F-4C59-908A-6355364B7963}" type="datetimeFigureOut">
              <a:rPr lang="tr-TR" smtClean="0"/>
              <a:pPr/>
              <a:t>24.05.2024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E93468-A925-4F56-81DA-006E009BE291}" type="slidenum">
              <a:rPr lang="tr-TR" smtClean="0"/>
              <a:pPr/>
              <a:t>‹#›</a:t>
            </a:fld>
            <a:endParaRPr lang="tr-TR"/>
          </a:p>
        </p:txBody>
      </p:sp>
    </p:spTree>
    <p:extLst>
      <p:ext uri="{BB962C8B-B14F-4D97-AF65-F5344CB8AC3E}">
        <p14:creationId xmlns:p14="http://schemas.microsoft.com/office/powerpoint/2010/main" val="18486315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smtClean="0"/>
              <a:t>Asıl başlık stili için tıklatın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0CF3AEC-E92F-4C59-908A-6355364B7963}" type="datetimeFigureOut">
              <a:rPr lang="tr-TR" smtClean="0"/>
              <a:pPr/>
              <a:t>24.05.2024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E93468-A925-4F56-81DA-006E009BE291}" type="slidenum">
              <a:rPr lang="tr-TR" smtClean="0"/>
              <a:pPr/>
              <a:t>‹#›</a:t>
            </a:fld>
            <a:endParaRPr lang="tr-TR"/>
          </a:p>
        </p:txBody>
      </p:sp>
    </p:spTree>
    <p:extLst>
      <p:ext uri="{BB962C8B-B14F-4D97-AF65-F5344CB8AC3E}">
        <p14:creationId xmlns:p14="http://schemas.microsoft.com/office/powerpoint/2010/main" val="27236194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0CF3AEC-E92F-4C59-908A-6355364B7963}" type="datetimeFigureOut">
              <a:rPr lang="tr-TR" smtClean="0"/>
              <a:pPr/>
              <a:t>24.05.2024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E93468-A925-4F56-81DA-006E009BE291}" type="slidenum">
              <a:rPr lang="tr-TR" smtClean="0"/>
              <a:pPr/>
              <a:t>‹#›</a:t>
            </a:fld>
            <a:endParaRPr lang="tr-TR"/>
          </a:p>
        </p:txBody>
      </p:sp>
    </p:spTree>
    <p:extLst>
      <p:ext uri="{BB962C8B-B14F-4D97-AF65-F5344CB8AC3E}">
        <p14:creationId xmlns:p14="http://schemas.microsoft.com/office/powerpoint/2010/main" val="3702294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smtClean="0"/>
              <a:t>Asıl başlık stili için tıklatın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0CF3AEC-E92F-4C59-908A-6355364B7963}" type="datetimeFigureOut">
              <a:rPr lang="tr-TR" smtClean="0"/>
              <a:pPr/>
              <a:t>24.05.2024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E93468-A925-4F56-81DA-006E009BE291}" type="slidenum">
              <a:rPr lang="tr-TR" smtClean="0"/>
              <a:pPr/>
              <a:t>‹#›</a:t>
            </a:fld>
            <a:endParaRPr lang="tr-TR"/>
          </a:p>
        </p:txBody>
      </p:sp>
    </p:spTree>
    <p:extLst>
      <p:ext uri="{BB962C8B-B14F-4D97-AF65-F5344CB8AC3E}">
        <p14:creationId xmlns:p14="http://schemas.microsoft.com/office/powerpoint/2010/main" val="3087473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smtClean="0"/>
              <a:t>Asıl başlık stili için tıklatın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0CF3AEC-E92F-4C59-908A-6355364B7963}" type="datetimeFigureOut">
              <a:rPr lang="tr-TR" smtClean="0"/>
              <a:pPr/>
              <a:t>24.05.2024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E93468-A925-4F56-81DA-006E009BE291}" type="slidenum">
              <a:rPr lang="tr-TR" smtClean="0"/>
              <a:pPr/>
              <a:t>‹#›</a:t>
            </a:fld>
            <a:endParaRPr lang="tr-TR"/>
          </a:p>
        </p:txBody>
      </p:sp>
    </p:spTree>
    <p:extLst>
      <p:ext uri="{BB962C8B-B14F-4D97-AF65-F5344CB8AC3E}">
        <p14:creationId xmlns:p14="http://schemas.microsoft.com/office/powerpoint/2010/main" val="198203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smtClean="0"/>
              <a:t>Asıl başlık stili için tıklatın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0CF3AEC-E92F-4C59-908A-6355364B7963}" type="datetimeFigureOut">
              <a:rPr lang="tr-TR" smtClean="0"/>
              <a:pPr/>
              <a:t>24.05.2024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5E93468-A925-4F56-81DA-006E009BE291}" type="slidenum">
              <a:rPr lang="tr-TR" smtClean="0"/>
              <a:pPr/>
              <a:t>‹#›</a:t>
            </a:fld>
            <a:endParaRPr lang="tr-TR"/>
          </a:p>
        </p:txBody>
      </p:sp>
    </p:spTree>
    <p:extLst>
      <p:ext uri="{BB962C8B-B14F-4D97-AF65-F5344CB8AC3E}">
        <p14:creationId xmlns:p14="http://schemas.microsoft.com/office/powerpoint/2010/main" val="3442373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2" name="Content Placeholder 3"/>
          <p:cNvSpPr>
            <a:spLocks noGrp="1"/>
          </p:cNvSpPr>
          <p:nvPr>
            <p:ph sz="quarter" idx="13"/>
          </p:nvPr>
        </p:nvSpPr>
        <p:spPr>
          <a:xfrm>
            <a:off x="913774" y="3051012"/>
            <a:ext cx="5106027" cy="274018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3" name="Content Placeholder 5"/>
          <p:cNvSpPr>
            <a:spLocks noGrp="1"/>
          </p:cNvSpPr>
          <p:nvPr>
            <p:ph sz="quarter" idx="14"/>
          </p:nvPr>
        </p:nvSpPr>
        <p:spPr>
          <a:xfrm>
            <a:off x="6172200" y="3051012"/>
            <a:ext cx="5105401" cy="274018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0CF3AEC-E92F-4C59-908A-6355364B7963}" type="datetimeFigureOut">
              <a:rPr lang="tr-TR" smtClean="0"/>
              <a:pPr/>
              <a:t>24.05.2024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5E93468-A925-4F56-81DA-006E009BE291}" type="slidenum">
              <a:rPr lang="tr-TR" smtClean="0"/>
              <a:pPr/>
              <a:t>‹#›</a:t>
            </a:fld>
            <a:endParaRPr lang="tr-TR"/>
          </a:p>
        </p:txBody>
      </p:sp>
    </p:spTree>
    <p:extLst>
      <p:ext uri="{BB962C8B-B14F-4D97-AF65-F5344CB8AC3E}">
        <p14:creationId xmlns:p14="http://schemas.microsoft.com/office/powerpoint/2010/main" val="44839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0CF3AEC-E92F-4C59-908A-6355364B7963}" type="datetimeFigureOut">
              <a:rPr lang="tr-TR" smtClean="0"/>
              <a:pPr/>
              <a:t>24.05.2024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5E93468-A925-4F56-81DA-006E009BE291}" type="slidenum">
              <a:rPr lang="tr-TR" smtClean="0"/>
              <a:pPr/>
              <a:t>‹#›</a:t>
            </a:fld>
            <a:endParaRPr lang="tr-TR"/>
          </a:p>
        </p:txBody>
      </p:sp>
    </p:spTree>
    <p:extLst>
      <p:ext uri="{BB962C8B-B14F-4D97-AF65-F5344CB8AC3E}">
        <p14:creationId xmlns:p14="http://schemas.microsoft.com/office/powerpoint/2010/main" val="4216230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30CF3AEC-E92F-4C59-908A-6355364B7963}" type="datetimeFigureOut">
              <a:rPr lang="tr-TR" smtClean="0"/>
              <a:pPr/>
              <a:t>24.05.2024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5E93468-A925-4F56-81DA-006E009BE291}" type="slidenum">
              <a:rPr lang="tr-TR" smtClean="0"/>
              <a:pPr/>
              <a:t>‹#›</a:t>
            </a:fld>
            <a:endParaRPr lang="tr-TR"/>
          </a:p>
        </p:txBody>
      </p:sp>
    </p:spTree>
    <p:extLst>
      <p:ext uri="{BB962C8B-B14F-4D97-AF65-F5344CB8AC3E}">
        <p14:creationId xmlns:p14="http://schemas.microsoft.com/office/powerpoint/2010/main" val="292487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smtClean="0"/>
              <a:t>Asıl başlık stili için tıklatın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0CF3AEC-E92F-4C59-908A-6355364B7963}" type="datetimeFigureOut">
              <a:rPr lang="tr-TR" smtClean="0"/>
              <a:pPr/>
              <a:t>24.05.2024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5E93468-A925-4F56-81DA-006E009BE291}" type="slidenum">
              <a:rPr lang="tr-TR" smtClean="0"/>
              <a:pPr/>
              <a:t>‹#›</a:t>
            </a:fld>
            <a:endParaRPr lang="tr-TR"/>
          </a:p>
        </p:txBody>
      </p:sp>
    </p:spTree>
    <p:extLst>
      <p:ext uri="{BB962C8B-B14F-4D97-AF65-F5344CB8AC3E}">
        <p14:creationId xmlns:p14="http://schemas.microsoft.com/office/powerpoint/2010/main" val="2963066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0CF3AEC-E92F-4C59-908A-6355364B7963}" type="datetimeFigureOut">
              <a:rPr lang="tr-TR" smtClean="0"/>
              <a:pPr/>
              <a:t>24.05.2024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5E93468-A925-4F56-81DA-006E009BE291}" type="slidenum">
              <a:rPr lang="tr-TR" smtClean="0"/>
              <a:pPr/>
              <a:t>‹#›</a:t>
            </a:fld>
            <a:endParaRPr lang="tr-TR"/>
          </a:p>
        </p:txBody>
      </p:sp>
    </p:spTree>
    <p:extLst>
      <p:ext uri="{BB962C8B-B14F-4D97-AF65-F5344CB8AC3E}">
        <p14:creationId xmlns:p14="http://schemas.microsoft.com/office/powerpoint/2010/main" val="4096291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30CF3AEC-E92F-4C59-908A-6355364B7963}" type="datetimeFigureOut">
              <a:rPr lang="tr-TR" smtClean="0"/>
              <a:pPr/>
              <a:t>24.05.2024</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05E93468-A925-4F56-81DA-006E009BE291}" type="slidenum">
              <a:rPr lang="tr-TR" smtClean="0"/>
              <a:pPr/>
              <a:t>‹#›</a:t>
            </a:fld>
            <a:endParaRPr lang="tr-TR"/>
          </a:p>
        </p:txBody>
      </p:sp>
    </p:spTree>
    <p:extLst>
      <p:ext uri="{BB962C8B-B14F-4D97-AF65-F5344CB8AC3E}">
        <p14:creationId xmlns:p14="http://schemas.microsoft.com/office/powerpoint/2010/main" val="1067426038"/>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 id="2147483865" r:id="rId13"/>
    <p:sldLayoutId id="2147483866" r:id="rId14"/>
    <p:sldLayoutId id="2147483867" r:id="rId15"/>
    <p:sldLayoutId id="2147483868" r:id="rId16"/>
    <p:sldLayoutId id="2147483869" r:id="rId17"/>
    <p:sldLayoutId id="2147483870"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04C728DB-385C-418D-A46E-304859799245}"/>
              </a:ext>
            </a:extLst>
          </p:cNvPr>
          <p:cNvSpPr txBox="1"/>
          <p:nvPr/>
        </p:nvSpPr>
        <p:spPr>
          <a:xfrm>
            <a:off x="1824362" y="5117974"/>
            <a:ext cx="8593584" cy="461665"/>
          </a:xfrm>
          <a:prstGeom prst="rect">
            <a:avLst/>
          </a:prstGeom>
          <a:noFill/>
        </p:spPr>
        <p:txBody>
          <a:bodyPr wrap="square" rtlCol="0">
            <a:spAutoFit/>
          </a:bodyPr>
          <a:lstStyle/>
          <a:p>
            <a:pPr algn="ctr"/>
            <a:r>
              <a:rPr lang="tr-TR" sz="2400" b="1" dirty="0" smtClean="0">
                <a:solidFill>
                  <a:schemeClr val="accent1"/>
                </a:solidFill>
              </a:rPr>
              <a:t>Artvin Valiliği İl Defterdarlığı</a:t>
            </a:r>
            <a:endParaRPr lang="tr-TR" sz="2400" dirty="0">
              <a:solidFill>
                <a:schemeClr val="accent1"/>
              </a:solidFill>
            </a:endParaRPr>
          </a:p>
        </p:txBody>
      </p:sp>
      <p:sp>
        <p:nvSpPr>
          <p:cNvPr id="3" name="Metin kutusu 2">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1403927" y="3549273"/>
            <a:ext cx="9014019" cy="923330"/>
          </a:xfrm>
          <a:prstGeom prst="rect">
            <a:avLst/>
          </a:prstGeom>
        </p:spPr>
        <p:txBody>
          <a:bodyPr wrap="square">
            <a:spAutoFit/>
          </a:bodyPr>
          <a:lstStyle/>
          <a:p>
            <a:pPr algn="ctr">
              <a:spcAft>
                <a:spcPts val="0"/>
              </a:spcAft>
            </a:pPr>
            <a:r>
              <a:rPr lang="tr-TR"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Tasarruf Tedbirleri ile ilgili 2024/7 </a:t>
            </a:r>
            <a:r>
              <a:rPr lang="tr-TR"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S</a:t>
            </a:r>
            <a:r>
              <a:rPr lang="tr-TR" b="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ayılı </a:t>
            </a:r>
            <a:r>
              <a:rPr lang="tr-TR"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Cumhurbaşkanlığı</a:t>
            </a:r>
          </a:p>
          <a:p>
            <a:pPr algn="ctr">
              <a:spcAft>
                <a:spcPts val="0"/>
              </a:spcAft>
            </a:pPr>
            <a:r>
              <a:rPr lang="tr-TR"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Genelgesi H</a:t>
            </a:r>
            <a:r>
              <a:rPr lang="tr-TR" b="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akkında</a:t>
            </a:r>
            <a:endParaRPr lang="tr-TR" b="1"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a:p>
            <a:pPr algn="ctr"/>
            <a:r>
              <a:rPr lang="tr-TR" b="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Artvin Defterdarlığı © Mayıs 2024 Sunusu</a:t>
            </a:r>
            <a:endParaRPr lang="tr-TR" b="1"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46187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4239792" y="188935"/>
            <a:ext cx="3013967" cy="511871"/>
          </a:xfrm>
          <a:prstGeom prst="rect">
            <a:avLst/>
          </a:prstGeom>
        </p:spPr>
        <p:txBody>
          <a:bodyPr wrap="none">
            <a:spAutoFit/>
          </a:bodyPr>
          <a:lstStyle/>
          <a:p>
            <a:pPr algn="just">
              <a:lnSpc>
                <a:spcPct val="107000"/>
              </a:lnSpc>
              <a:spcAft>
                <a:spcPts val="800"/>
              </a:spcAft>
            </a:pPr>
            <a:r>
              <a:rPr lang="tr-TR" sz="2800" b="1" dirty="0">
                <a:solidFill>
                  <a:srgbClr val="00B0F0"/>
                </a:solidFill>
                <a:latin typeface="Tahoma" panose="020B0604030504040204" pitchFamily="34" charset="0"/>
                <a:ea typeface="Tahoma" panose="020B0604030504040204" pitchFamily="34" charset="0"/>
                <a:cs typeface="Tahoma" panose="020B0604030504040204" pitchFamily="34" charset="0"/>
              </a:rPr>
              <a:t>II-Genel İlkeler</a:t>
            </a:r>
            <a:endParaRPr lang="tr-TR" sz="2800" dirty="0">
              <a:solidFill>
                <a:srgbClr val="00B0F0"/>
              </a:solidFill>
              <a:latin typeface="Tahoma" panose="020B0604030504040204" pitchFamily="34" charset="0"/>
              <a:ea typeface="Tahoma" panose="020B0604030504040204" pitchFamily="34" charset="0"/>
              <a:cs typeface="Tahoma" panose="020B0604030504040204" pitchFamily="34" charset="0"/>
            </a:endParaRPr>
          </a:p>
        </p:txBody>
      </p:sp>
      <p:sp>
        <p:nvSpPr>
          <p:cNvPr id="3" name="Dikdörtgen 2"/>
          <p:cNvSpPr/>
          <p:nvPr/>
        </p:nvSpPr>
        <p:spPr>
          <a:xfrm>
            <a:off x="356136" y="987199"/>
            <a:ext cx="11445523" cy="5262979"/>
          </a:xfrm>
          <a:prstGeom prst="rect">
            <a:avLst/>
          </a:prstGeom>
        </p:spPr>
        <p:txBody>
          <a:bodyPr wrap="square">
            <a:spAutoFit/>
          </a:bodyPr>
          <a:lstStyle/>
          <a:p>
            <a:pPr algn="just"/>
            <a:r>
              <a:rPr lang="tr-TR" sz="2400" dirty="0" smtClean="0">
                <a:solidFill>
                  <a:srgbClr val="FFFF00"/>
                </a:solidFill>
                <a:latin typeface="Tahoma" panose="020B0604030504040204" pitchFamily="34" charset="0"/>
                <a:ea typeface="Tahoma" panose="020B0604030504040204" pitchFamily="34" charset="0"/>
                <a:cs typeface="Tahoma" panose="020B0604030504040204" pitchFamily="34" charset="0"/>
              </a:rPr>
              <a:t>	</a:t>
            </a:r>
            <a:r>
              <a:rPr lang="tr-TR" sz="24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Kamu </a:t>
            </a:r>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Hizmetleri ve yatırım projeleri, bütçe sınırları içinde kalınarak ayrılan kaynakların üzerinde harcama yapılması yol açmadan azami tasarruf anlayışı içinde yürütülecektir. İş programları da harcama/finansman programlarına göre gerçekleştirilecektir. Yılı ve takip eden yılların bütçelerinde ilave yük oluşturacak şekilde faaliyet genişlemesine ve iş artışına gidilmeyecektir.</a:t>
            </a:r>
          </a:p>
          <a:p>
            <a:pPr algn="just"/>
            <a:r>
              <a:rPr lang="tr-TR" sz="24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Örneğin </a:t>
            </a:r>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Köylere Hizmet Götürme Birliği İhale Yönetmeliğinin 54. Maddesi Sözleşmede belirtilen iş artışı ve azalışı başlığında düzenlenmiş olup;</a:t>
            </a:r>
          </a:p>
          <a:p>
            <a:pPr algn="just"/>
            <a:r>
              <a:rPr lang="tr-TR" sz="24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a:t>
            </a:r>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1) Mal ve hizmet alımlarıyla yapım işlerine ait sözleşmenin uygulanması sırasında sözleşmede öngörülmeyen iş artışı veya azalışı zorunlu hale gelirse, yüklenici, sözleşme bedelinin %30’u oranına kadar olan değişikliği, süre hariç, sözleşme ve şartnamesindeki hükümlere göre yapmakla yükümlüdür.</a:t>
            </a:r>
          </a:p>
          <a:p>
            <a:pPr algn="just"/>
            <a:r>
              <a:rPr lang="tr-TR" sz="24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a:t>
            </a:r>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2) İlçe köylere hizmet götürme birliklerinde; il valisinin izniyle, Merkez ilçe köylere hizmet götürme birliklerinde ise; İçişleri Bakanının izniyle sözleşme bedelinin %30’u aşan oranında iş artışı veya iş azalışı yapılabilir.</a:t>
            </a:r>
          </a:p>
        </p:txBody>
      </p:sp>
    </p:spTree>
    <p:extLst>
      <p:ext uri="{BB962C8B-B14F-4D97-AF65-F5344CB8AC3E}">
        <p14:creationId xmlns:p14="http://schemas.microsoft.com/office/powerpoint/2010/main" val="15153391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393551" y="1016669"/>
            <a:ext cx="11445523" cy="5632311"/>
          </a:xfrm>
          <a:prstGeom prst="rect">
            <a:avLst/>
          </a:prstGeom>
        </p:spPr>
        <p:txBody>
          <a:bodyPr wrap="square">
            <a:spAutoFit/>
          </a:bodyPr>
          <a:lstStyle/>
          <a:p>
            <a:pPr algn="just"/>
            <a:r>
              <a:rPr lang="tr-TR" sz="2400" dirty="0" smtClean="0">
                <a:solidFill>
                  <a:srgbClr val="FFFF00"/>
                </a:solidFill>
                <a:latin typeface="Tahoma" panose="020B0604030504040204" pitchFamily="34" charset="0"/>
                <a:ea typeface="Tahoma" panose="020B0604030504040204" pitchFamily="34" charset="0"/>
                <a:cs typeface="Tahoma" panose="020B0604030504040204" pitchFamily="34" charset="0"/>
              </a:rPr>
              <a:t>	</a:t>
            </a:r>
            <a:r>
              <a:rPr lang="tr-TR" sz="24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4735 </a:t>
            </a:r>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sayılı Kamu İhale Sözleşmeleri Kanunun Sözleşme Kapsamında yaptırılabilecek ilave işler, iş eksilişi ve işin tasfiyesi başlığıyla düzenlenmiş olup; anahtar teslimi yapım işlerinde %10’a kadar birim fiyat teklifi mal ,hizmet ve yapım alımlarında ise %20’e kadar yapılan artışların uygulanmaması gerektiği düşünülmektedir.</a:t>
            </a:r>
          </a:p>
          <a:p>
            <a:pPr algn="just"/>
            <a:r>
              <a:rPr lang="tr-TR" sz="24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Kamu </a:t>
            </a:r>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kurum ve kuruluşları yapacakları alımlarda ölçek ekonomisinden yararlanarak ihtiyaçların daha düşük maliyetlerle temini amacıyla ortak alım yoluyla tedariki yaygınlaştırılacaktır.</a:t>
            </a:r>
          </a:p>
          <a:p>
            <a:pPr algn="just"/>
            <a:r>
              <a:rPr lang="tr-TR" sz="24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Bu </a:t>
            </a:r>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konu 4734 sayılı Kamu İhale Kanunun EK.7 maddesinde düzenlenmiş olup; ayrıca Kamu İhale Kanunu Genel Tebliği 97/A maddesinde de açıklama </a:t>
            </a:r>
            <a:r>
              <a:rPr lang="tr-TR" sz="24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yapılmıştır. Bu düzenlemeler </a:t>
            </a:r>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çerçevesinde ortak ölçek ekonomisinden faydalanarak kamuda tasarruf sağlanması, ihale sürecindeki maliyetleri azaltılması(Gazete İlanı </a:t>
            </a:r>
            <a:r>
              <a:rPr lang="tr-TR" sz="2400" dirty="0" err="1">
                <a:solidFill>
                  <a:schemeClr val="accent1"/>
                </a:solidFill>
                <a:latin typeface="Tahoma" panose="020B0604030504040204" pitchFamily="34" charset="0"/>
                <a:ea typeface="Tahoma" panose="020B0604030504040204" pitchFamily="34" charset="0"/>
                <a:cs typeface="Tahoma" panose="020B0604030504040204" pitchFamily="34" charset="0"/>
              </a:rPr>
              <a:t>vb</a:t>
            </a:r>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),daha az ihale ilanı gerçekleştirilmesi suretiyle idarelere zaman tasarrufu sağlanması, yeterli nitelik ve sayıda personeli bulunmayan idarelerde yaşanan problemleri azaltmak ve ihale konusu işlerde uzmanlaşmak amaçlanmaktadır.</a:t>
            </a:r>
          </a:p>
        </p:txBody>
      </p:sp>
      <p:sp>
        <p:nvSpPr>
          <p:cNvPr id="13" name="Dikdörtgen 12"/>
          <p:cNvSpPr/>
          <p:nvPr/>
        </p:nvSpPr>
        <p:spPr>
          <a:xfrm>
            <a:off x="4110483" y="272715"/>
            <a:ext cx="3013967" cy="511871"/>
          </a:xfrm>
          <a:prstGeom prst="rect">
            <a:avLst/>
          </a:prstGeom>
        </p:spPr>
        <p:txBody>
          <a:bodyPr wrap="none">
            <a:spAutoFit/>
          </a:bodyPr>
          <a:lstStyle/>
          <a:p>
            <a:pPr algn="just">
              <a:lnSpc>
                <a:spcPct val="107000"/>
              </a:lnSpc>
              <a:spcAft>
                <a:spcPts val="800"/>
              </a:spcAft>
            </a:pPr>
            <a:r>
              <a:rPr lang="tr-TR" sz="2800" b="1" dirty="0">
                <a:solidFill>
                  <a:srgbClr val="00B0F0"/>
                </a:solidFill>
                <a:latin typeface="Tahoma" panose="020B0604030504040204" pitchFamily="34" charset="0"/>
                <a:ea typeface="Tahoma" panose="020B0604030504040204" pitchFamily="34" charset="0"/>
                <a:cs typeface="Tahoma" panose="020B0604030504040204" pitchFamily="34" charset="0"/>
              </a:rPr>
              <a:t>II-Genel İlkeler</a:t>
            </a:r>
            <a:endParaRPr lang="tr-TR" sz="2800" dirty="0">
              <a:solidFill>
                <a:srgbClr val="00B0F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2758151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356135" y="1099911"/>
            <a:ext cx="11588937" cy="4832092"/>
          </a:xfrm>
          <a:prstGeom prst="rect">
            <a:avLst/>
          </a:prstGeom>
        </p:spPr>
        <p:txBody>
          <a:bodyPr wrap="square">
            <a:spAutoFit/>
          </a:bodyPr>
          <a:lstStyle/>
          <a:p>
            <a:pPr algn="just"/>
            <a:r>
              <a:rPr lang="tr-TR" sz="2800" dirty="0" smtClean="0">
                <a:latin typeface="Tahoma" panose="020B0604030504040204" pitchFamily="34" charset="0"/>
                <a:ea typeface="Tahoma" panose="020B0604030504040204" pitchFamily="34" charset="0"/>
                <a:cs typeface="Tahoma" panose="020B0604030504040204" pitchFamily="34" charset="0"/>
              </a:rPr>
              <a:t>	</a:t>
            </a:r>
            <a:r>
              <a:rPr lang="tr-TR" sz="28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İdarelerin </a:t>
            </a:r>
            <a:r>
              <a:rPr lang="tr-TR" sz="2800" dirty="0">
                <a:solidFill>
                  <a:schemeClr val="accent1"/>
                </a:solidFill>
                <a:latin typeface="Tahoma" panose="020B0604030504040204" pitchFamily="34" charset="0"/>
                <a:ea typeface="Tahoma" panose="020B0604030504040204" pitchFamily="34" charset="0"/>
                <a:cs typeface="Tahoma" panose="020B0604030504040204" pitchFamily="34" charset="0"/>
              </a:rPr>
              <a:t>Devlet Malzeme Ofisi (DMO) tarafından karşılanabilecek mal ve hizmet alımlarının DMO aracılığıyla temini esas </a:t>
            </a:r>
            <a:r>
              <a:rPr lang="tr-TR" sz="28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olacak 'tır. 	Talepler </a:t>
            </a:r>
            <a:r>
              <a:rPr lang="tr-TR" sz="2800" dirty="0">
                <a:solidFill>
                  <a:schemeClr val="accent1"/>
                </a:solidFill>
                <a:latin typeface="Tahoma" panose="020B0604030504040204" pitchFamily="34" charset="0"/>
                <a:ea typeface="Tahoma" panose="020B0604030504040204" pitchFamily="34" charset="0"/>
                <a:cs typeface="Tahoma" panose="020B0604030504040204" pitchFamily="34" charset="0"/>
              </a:rPr>
              <a:t>Kamu Kurum ve kuruluşlarının Devlet Malzeme Ofisinden yapacakları mal ve malzeme taleplerine ilişkin yönetmelik hükümlerine göre yapılmakla birlikte 4734 Sayılı Kamu İhale Kanunun 3/e maddesi gereğince istisnai alımı gerçekleştirebileceklerdir</a:t>
            </a:r>
            <a:r>
              <a:rPr lang="tr-TR" sz="28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a:t>
            </a:r>
          </a:p>
          <a:p>
            <a:pPr algn="just"/>
            <a:r>
              <a:rPr lang="tr-TR" sz="2800" dirty="0">
                <a:solidFill>
                  <a:schemeClr val="accent1"/>
                </a:solidFill>
                <a:latin typeface="Tahoma" panose="020B0604030504040204" pitchFamily="34" charset="0"/>
                <a:ea typeface="Tahoma" panose="020B0604030504040204" pitchFamily="34" charset="0"/>
                <a:cs typeface="Tahoma" panose="020B0604030504040204" pitchFamily="34" charset="0"/>
              </a:rPr>
              <a:t>	</a:t>
            </a:r>
            <a:r>
              <a:rPr lang="tr-TR" sz="28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a:t>
            </a:r>
            <a:r>
              <a:rPr lang="tr-TR" sz="2800" dirty="0">
                <a:solidFill>
                  <a:schemeClr val="accent1"/>
                </a:solidFill>
                <a:latin typeface="Tahoma" panose="020B0604030504040204" pitchFamily="34" charset="0"/>
                <a:ea typeface="Tahoma" panose="020B0604030504040204" pitchFamily="34" charset="0"/>
                <a:cs typeface="Tahoma" panose="020B0604030504040204" pitchFamily="34" charset="0"/>
              </a:rPr>
              <a:t>2024/1 Kamu İhale Tebliği gereğince 2024 yılında her bir alım için </a:t>
            </a:r>
            <a:r>
              <a:rPr lang="tr-TR" sz="28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95.508.971,00TL </a:t>
            </a:r>
            <a:r>
              <a:rPr lang="tr-TR" sz="28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(Doksan beş milyon beş yüz sekiz bin dokuz yüz yetmiş bir </a:t>
            </a:r>
            <a:r>
              <a:rPr lang="tr-TR" sz="2800" dirty="0">
                <a:solidFill>
                  <a:schemeClr val="accent1"/>
                </a:solidFill>
                <a:latin typeface="Tahoma" panose="020B0604030504040204" pitchFamily="34" charset="0"/>
                <a:ea typeface="Tahoma" panose="020B0604030504040204" pitchFamily="34" charset="0"/>
                <a:cs typeface="Tahoma" panose="020B0604030504040204" pitchFamily="34" charset="0"/>
              </a:rPr>
              <a:t>Türk Lirasına kadar olanlar DMO’dan bu tutarın üzerindeki miktarlar ise 4734 sayılı Kamu İhale Kanuna göre ihale usulü ile gerçekleştirilecektir.)</a:t>
            </a:r>
          </a:p>
        </p:txBody>
      </p:sp>
      <p:sp>
        <p:nvSpPr>
          <p:cNvPr id="10" name="Dikdörtgen 9"/>
          <p:cNvSpPr/>
          <p:nvPr/>
        </p:nvSpPr>
        <p:spPr>
          <a:xfrm>
            <a:off x="4267501" y="184388"/>
            <a:ext cx="3013967" cy="511871"/>
          </a:xfrm>
          <a:prstGeom prst="rect">
            <a:avLst/>
          </a:prstGeom>
        </p:spPr>
        <p:txBody>
          <a:bodyPr wrap="none">
            <a:spAutoFit/>
          </a:bodyPr>
          <a:lstStyle/>
          <a:p>
            <a:pPr algn="just">
              <a:lnSpc>
                <a:spcPct val="107000"/>
              </a:lnSpc>
              <a:spcAft>
                <a:spcPts val="800"/>
              </a:spcAft>
            </a:pPr>
            <a:r>
              <a:rPr lang="tr-TR" sz="2800" b="1" dirty="0">
                <a:solidFill>
                  <a:srgbClr val="00B0F0"/>
                </a:solidFill>
                <a:latin typeface="Tahoma" panose="020B0604030504040204" pitchFamily="34" charset="0"/>
                <a:ea typeface="Tahoma" panose="020B0604030504040204" pitchFamily="34" charset="0"/>
                <a:cs typeface="Tahoma" panose="020B0604030504040204" pitchFamily="34" charset="0"/>
              </a:rPr>
              <a:t>II-Genel İlkeler</a:t>
            </a:r>
            <a:endParaRPr lang="tr-TR" sz="2800" dirty="0">
              <a:solidFill>
                <a:srgbClr val="00B0F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837633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latin typeface="Tahoma" panose="020B0604030504040204" pitchFamily="34" charset="0"/>
                <a:ea typeface="Tahoma" panose="020B0604030504040204" pitchFamily="34" charset="0"/>
                <a:cs typeface="Tahoma" panose="020B0604030504040204" pitchFamily="34" charset="0"/>
              </a:rPr>
              <a:t>Mayıs 2024</a:t>
            </a:r>
            <a:endParaRPr lang="tr-TR" sz="1600" dirty="0">
              <a:solidFill>
                <a:srgbClr val="DCB967"/>
              </a:solidFill>
              <a:latin typeface="Tahoma" panose="020B0604030504040204" pitchFamily="34" charset="0"/>
              <a:ea typeface="Tahoma" panose="020B0604030504040204" pitchFamily="34" charset="0"/>
              <a:cs typeface="Tahoma" panose="020B0604030504040204" pitchFamily="34" charset="0"/>
            </a:endParaRPr>
          </a:p>
        </p:txBody>
      </p:sp>
      <p:sp>
        <p:nvSpPr>
          <p:cNvPr id="2" name="Dikdörtgen 1"/>
          <p:cNvSpPr/>
          <p:nvPr/>
        </p:nvSpPr>
        <p:spPr>
          <a:xfrm>
            <a:off x="3118592" y="475738"/>
            <a:ext cx="255198" cy="369332"/>
          </a:xfrm>
          <a:prstGeom prst="rect">
            <a:avLst/>
          </a:prstGeom>
        </p:spPr>
        <p:txBody>
          <a:bodyPr wrap="none">
            <a:spAutoFit/>
          </a:bodyPr>
          <a:lstStyle/>
          <a:p>
            <a:r>
              <a:rPr lang="tr-TR" dirty="0" smtClean="0">
                <a:latin typeface="Tahoma" panose="020B0604030504040204" pitchFamily="34" charset="0"/>
                <a:ea typeface="Tahoma" panose="020B0604030504040204" pitchFamily="34" charset="0"/>
                <a:cs typeface="Tahoma" panose="020B0604030504040204" pitchFamily="34" charset="0"/>
              </a:rPr>
              <a:t>.</a:t>
            </a:r>
            <a:endParaRPr lang="tr-TR" dirty="0">
              <a:latin typeface="Tahoma" panose="020B0604030504040204" pitchFamily="34" charset="0"/>
              <a:ea typeface="Tahoma" panose="020B0604030504040204" pitchFamily="34" charset="0"/>
              <a:cs typeface="Tahoma" panose="020B0604030504040204" pitchFamily="34" charset="0"/>
            </a:endParaRPr>
          </a:p>
        </p:txBody>
      </p:sp>
      <p:sp>
        <p:nvSpPr>
          <p:cNvPr id="3" name="Dikdörtgen 2"/>
          <p:cNvSpPr/>
          <p:nvPr/>
        </p:nvSpPr>
        <p:spPr>
          <a:xfrm>
            <a:off x="1597596" y="180966"/>
            <a:ext cx="8637621" cy="492443"/>
          </a:xfrm>
          <a:prstGeom prst="rect">
            <a:avLst/>
          </a:prstGeom>
        </p:spPr>
        <p:txBody>
          <a:bodyPr wrap="none">
            <a:spAutoFit/>
          </a:bodyPr>
          <a:lstStyle/>
          <a:p>
            <a:r>
              <a:rPr lang="tr-TR" sz="2600" dirty="0">
                <a:solidFill>
                  <a:srgbClr val="00B0F0"/>
                </a:solidFill>
                <a:latin typeface="Tahoma" panose="020B0604030504040204" pitchFamily="34" charset="0"/>
                <a:ea typeface="Tahoma" panose="020B0604030504040204" pitchFamily="34" charset="0"/>
                <a:cs typeface="Tahoma" panose="020B0604030504040204" pitchFamily="34" charset="0"/>
              </a:rPr>
              <a:t>TAŞINMAZ EDİNİLMESİ,KİRALANMASI VE KULLANILMASI</a:t>
            </a:r>
            <a:endParaRPr lang="tr-TR" sz="2600" dirty="0">
              <a:latin typeface="Tahoma" panose="020B0604030504040204" pitchFamily="34" charset="0"/>
              <a:ea typeface="Tahoma" panose="020B0604030504040204" pitchFamily="34" charset="0"/>
              <a:cs typeface="Tahoma" panose="020B0604030504040204" pitchFamily="34" charset="0"/>
            </a:endParaRPr>
          </a:p>
        </p:txBody>
      </p:sp>
      <p:sp>
        <p:nvSpPr>
          <p:cNvPr id="4" name="Dikdörtgen 3"/>
          <p:cNvSpPr/>
          <p:nvPr/>
        </p:nvSpPr>
        <p:spPr>
          <a:xfrm>
            <a:off x="393551" y="1028343"/>
            <a:ext cx="11574672" cy="4893647"/>
          </a:xfrm>
          <a:prstGeom prst="rect">
            <a:avLst/>
          </a:prstGeom>
        </p:spPr>
        <p:txBody>
          <a:bodyPr wrap="square">
            <a:spAutoFit/>
          </a:bodyPr>
          <a:lstStyle/>
          <a:p>
            <a:pPr algn="just"/>
            <a:r>
              <a:rPr lang="tr-TR" sz="24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Kamu </a:t>
            </a:r>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Kurumları ve kuruluşları tarafından üç yıl süreyle yurt içinde ve yurt dışında hiçbir şekilde yeni hizmet binası satın alınmayacak, kiralanmayacak, yapılmayacak veya bu amaçla arsa veya arazi satın alınmayacak kamulaştırılmayacaktır. Ancak Tasarruf Genelgesinde Deprem riski nedeniyle yıkım kararı verilen taşınmazlar için tahsis edilebilecek Hazine Taşınmazı bulunmaması durumunda mülkiyetindeki taşınmazların değerlendirileceği hükmü hariçtir.</a:t>
            </a:r>
          </a:p>
          <a:p>
            <a:r>
              <a:rPr lang="tr-TR" sz="24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a:t>
            </a:r>
          </a:p>
          <a:p>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	</a:t>
            </a:r>
            <a:r>
              <a:rPr lang="tr-TR" sz="24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Tasarruf </a:t>
            </a:r>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Genelgesi incelendiğinde 5018 Sayılı Kamu Mali Yönetimi Kontrol Kanunun 47 maddesi gereğince Çevre Şehircilik İklim Değişikliği İl Müdürlüğü Milli Emlak Birimince genelgede belirtilen istisnai haller dışında tahsis işlemi yapamayacağı yine 5302 sayılı İl Özel İdaresi Kanunun 64 maddesi d bendi ile 5393 Sayılı Belediye Kanunun 75/d maddesi gereğince tahsis işlemlerinin Genelge hükümlerine göre değerlendirilmesi gerekmektedir.(TOKİ tarafından yapılanlar hariç)</a:t>
            </a:r>
          </a:p>
        </p:txBody>
      </p:sp>
    </p:spTree>
    <p:extLst>
      <p:ext uri="{BB962C8B-B14F-4D97-AF65-F5344CB8AC3E}">
        <p14:creationId xmlns:p14="http://schemas.microsoft.com/office/powerpoint/2010/main" val="16493841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498870" y="1015257"/>
            <a:ext cx="11482938" cy="5663089"/>
          </a:xfrm>
          <a:prstGeom prst="rect">
            <a:avLst/>
          </a:prstGeom>
        </p:spPr>
        <p:txBody>
          <a:bodyPr wrap="square">
            <a:spAutoFit/>
          </a:bodyPr>
          <a:lstStyle/>
          <a:p>
            <a:r>
              <a:rPr lang="tr-TR" sz="2400" dirty="0" smtClean="0">
                <a:solidFill>
                  <a:srgbClr val="FFFF00"/>
                </a:solidFill>
                <a:latin typeface="Tahoma" panose="020B0604030504040204" pitchFamily="34" charset="0"/>
                <a:ea typeface="Tahoma" panose="020B0604030504040204" pitchFamily="34" charset="0"/>
                <a:cs typeface="Tahoma" panose="020B0604030504040204" pitchFamily="34" charset="0"/>
              </a:rPr>
              <a:t>	</a:t>
            </a:r>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Hizmet </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Binaları, kamu binaları standartları esas alınarak ihtiyaç analizleri ve tasarruf anlayışı çerçevesinde gözden geçirilecektir.</a:t>
            </a:r>
          </a:p>
          <a:p>
            <a:pPr algn="just"/>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a:t>
            </a:r>
          </a:p>
          <a:p>
            <a:pPr algn="just"/>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	</a:t>
            </a:r>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Savunma </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ve Güvenlik hizmetlerinde kullanılanlar hariç, mevcut lojman ve sosyal tesisler satılarak ekonomiye kazandırılacaktır.(7061 sayılı Kanunla değişik 4706 sayılı Kanunun ek fıkra 58. Maddesi ve 385 sayılı Milli Emlak Genel Tebliği Hükümlerine göre kapsamda olmayan idareler ise tabi oldukları mevzuata göre)</a:t>
            </a:r>
          </a:p>
          <a:p>
            <a:pPr algn="just"/>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a:t>
            </a:r>
          </a:p>
          <a:p>
            <a:pPr algn="just"/>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	</a:t>
            </a:r>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Lojman </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Kiraları ve sosyal tesis ücretleri rayiç bedeller dikkate alınarak yeniden belirlenecektir.(1 No’lu Cumhurbaşkanlığı Kararnamesinin 220/A hükmü gereğince Hazine ve Maliye Bakanlığı Kamu Mali Yönetim ve Dönüşüm Genel Müdürlüğü tarafından.)</a:t>
            </a:r>
          </a:p>
          <a:p>
            <a:endParaRPr lang="tr-TR" sz="2400"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0" name="Dikdörtgen 9"/>
          <p:cNvSpPr/>
          <p:nvPr/>
        </p:nvSpPr>
        <p:spPr>
          <a:xfrm>
            <a:off x="1634542" y="203816"/>
            <a:ext cx="8637621" cy="492443"/>
          </a:xfrm>
          <a:prstGeom prst="rect">
            <a:avLst/>
          </a:prstGeom>
        </p:spPr>
        <p:txBody>
          <a:bodyPr wrap="none">
            <a:spAutoFit/>
          </a:bodyPr>
          <a:lstStyle/>
          <a:p>
            <a:r>
              <a:rPr lang="tr-TR" sz="2600" dirty="0">
                <a:solidFill>
                  <a:srgbClr val="00B0F0"/>
                </a:solidFill>
                <a:latin typeface="Tahoma" panose="020B0604030504040204" pitchFamily="34" charset="0"/>
                <a:ea typeface="Tahoma" panose="020B0604030504040204" pitchFamily="34" charset="0"/>
                <a:cs typeface="Tahoma" panose="020B0604030504040204" pitchFamily="34" charset="0"/>
              </a:rPr>
              <a:t>TAŞINMAZ EDİNİLMESİ,KİRALANMASI VE KULLANILMASI</a:t>
            </a:r>
            <a:endParaRPr lang="tr-TR" sz="2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427171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2063537" y="230041"/>
            <a:ext cx="8401264" cy="487506"/>
          </a:xfrm>
          <a:prstGeom prst="rect">
            <a:avLst/>
          </a:prstGeom>
        </p:spPr>
        <p:txBody>
          <a:bodyPr wrap="square">
            <a:spAutoFit/>
          </a:bodyPr>
          <a:lstStyle/>
          <a:p>
            <a:pPr algn="just">
              <a:lnSpc>
                <a:spcPct val="107000"/>
              </a:lnSpc>
              <a:spcAft>
                <a:spcPts val="800"/>
              </a:spcAft>
            </a:pPr>
            <a:r>
              <a:rPr lang="tr-TR" sz="2400" b="1" dirty="0">
                <a:solidFill>
                  <a:srgbClr val="00B0F0"/>
                </a:solidFill>
                <a:latin typeface="Tahoma" panose="020B0604030504040204" pitchFamily="34" charset="0"/>
                <a:ea typeface="Calibri" panose="020F0502020204030204" pitchFamily="34" charset="0"/>
                <a:cs typeface="Times New Roman" panose="02020603050405020304" pitchFamily="18" charset="0"/>
              </a:rPr>
              <a:t>RESMİ TAŞITLARIN EDİNİLMESİ VE </a:t>
            </a:r>
            <a:r>
              <a:rPr lang="tr-TR" sz="2400" b="1" dirty="0" smtClean="0">
                <a:solidFill>
                  <a:srgbClr val="00B0F0"/>
                </a:solidFill>
                <a:latin typeface="Tahoma" panose="020B0604030504040204" pitchFamily="34" charset="0"/>
                <a:ea typeface="Calibri" panose="020F0502020204030204" pitchFamily="34" charset="0"/>
                <a:cs typeface="Times New Roman" panose="02020603050405020304" pitchFamily="18" charset="0"/>
              </a:rPr>
              <a:t>KULLANILMASI</a:t>
            </a:r>
            <a:endParaRPr lang="tr-TR" sz="24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356136" y="1015257"/>
            <a:ext cx="11482938" cy="3869264"/>
          </a:xfrm>
          <a:prstGeom prst="rect">
            <a:avLst/>
          </a:prstGeom>
        </p:spPr>
        <p:txBody>
          <a:bodyPr wrap="square">
            <a:spAutoFit/>
          </a:bodyPr>
          <a:lstStyle/>
          <a:p>
            <a:pPr algn="just">
              <a:lnSpc>
                <a:spcPct val="107000"/>
              </a:lnSpc>
              <a:spcAft>
                <a:spcPts val="800"/>
              </a:spcAft>
            </a:pPr>
            <a:r>
              <a:rPr lang="tr-TR" sz="2400" b="1" dirty="0">
                <a:solidFill>
                  <a:srgbClr val="00B0F0"/>
                </a:solidFill>
                <a:latin typeface="Tahoma" panose="020B0604030504040204" pitchFamily="34" charset="0"/>
                <a:ea typeface="Calibri" panose="020F0502020204030204" pitchFamily="34" charset="0"/>
                <a:cs typeface="Times New Roman" panose="02020603050405020304" pitchFamily="18" charset="0"/>
              </a:rPr>
              <a:t>İlimizde 237 sayılı Taşıt Kanunun 1 ve 2 sayılı cetvelde belirtilip araç tahsis edilen kamu görevlileri,</a:t>
            </a:r>
            <a:endParaRPr lang="tr-TR" sz="2400"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2400" dirty="0" smtClean="0">
              <a:solidFill>
                <a:srgbClr val="FFFF00"/>
              </a:solidFill>
              <a:latin typeface="Tahoma" panose="020B060403050404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400" dirty="0" smtClean="0">
                <a:solidFill>
                  <a:schemeClr val="accent1"/>
                </a:solidFill>
                <a:latin typeface="Tahoma" panose="020B0604030504040204" pitchFamily="34" charset="0"/>
                <a:ea typeface="Calibri" panose="020F0502020204030204" pitchFamily="34" charset="0"/>
                <a:cs typeface="Times New Roman" panose="02020603050405020304" pitchFamily="18" charset="0"/>
              </a:rPr>
              <a:t>1 -</a:t>
            </a:r>
            <a:r>
              <a:rPr lang="tr-TR" sz="2400" dirty="0">
                <a:solidFill>
                  <a:schemeClr val="accent1"/>
                </a:solidFill>
                <a:latin typeface="Tahoma" panose="020B0604030504040204" pitchFamily="34" charset="0"/>
                <a:ea typeface="Calibri" panose="020F0502020204030204" pitchFamily="34" charset="0"/>
                <a:cs typeface="Times New Roman" panose="02020603050405020304" pitchFamily="18" charset="0"/>
              </a:rPr>
              <a:t>Vali (1 Sayılı Liste)</a:t>
            </a:r>
            <a:endParaRPr lang="tr-TR" sz="2400"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400" dirty="0">
                <a:solidFill>
                  <a:schemeClr val="accent1"/>
                </a:solidFill>
                <a:latin typeface="Tahoma" panose="020B0604030504040204" pitchFamily="34" charset="0"/>
                <a:ea typeface="Calibri" panose="020F0502020204030204" pitchFamily="34" charset="0"/>
                <a:cs typeface="Times New Roman" panose="02020603050405020304" pitchFamily="18" charset="0"/>
              </a:rPr>
              <a:t>2-Cumhuriyet Başsavcısı(1 sayılı Liste)</a:t>
            </a:r>
            <a:endParaRPr lang="tr-TR" sz="2400"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400" dirty="0" smtClean="0">
                <a:solidFill>
                  <a:schemeClr val="accent1"/>
                </a:solidFill>
                <a:latin typeface="Tahoma" panose="020B0604030504040204" pitchFamily="34" charset="0"/>
                <a:ea typeface="Calibri" panose="020F0502020204030204" pitchFamily="34" charset="0"/>
                <a:cs typeface="Times New Roman" panose="02020603050405020304" pitchFamily="18" charset="0"/>
              </a:rPr>
              <a:t>3-Üniversite </a:t>
            </a:r>
            <a:r>
              <a:rPr lang="tr-TR" sz="2400" dirty="0">
                <a:solidFill>
                  <a:schemeClr val="accent1"/>
                </a:solidFill>
                <a:latin typeface="Tahoma" panose="020B0604030504040204" pitchFamily="34" charset="0"/>
                <a:ea typeface="Calibri" panose="020F0502020204030204" pitchFamily="34" charset="0"/>
                <a:cs typeface="Times New Roman" panose="02020603050405020304" pitchFamily="18" charset="0"/>
              </a:rPr>
              <a:t>Rektörleri(2 Sayılı Liste)Resmi Hizmete Mahsus İbaresi Yer alacak.</a:t>
            </a:r>
            <a:endParaRPr lang="tr-TR" sz="2400"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400" dirty="0">
                <a:solidFill>
                  <a:schemeClr val="accent1"/>
                </a:solidFill>
                <a:latin typeface="Tahoma" panose="020B0604030504040204" pitchFamily="34" charset="0"/>
                <a:ea typeface="Calibri" panose="020F0502020204030204" pitchFamily="34" charset="0"/>
                <a:cs typeface="Times New Roman" panose="02020603050405020304" pitchFamily="18" charset="0"/>
              </a:rPr>
              <a:t>4-Kaymakamlıklar(2 Sayılı Liste)Resmi Hizmete Mahsus İbaresi Yer alacak.</a:t>
            </a:r>
            <a:endParaRPr lang="tr-TR" sz="2400"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sz="2400" b="1" dirty="0">
              <a:solidFill>
                <a:srgbClr val="00B0F0"/>
              </a:solidFill>
              <a:latin typeface="Tahom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65258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2712050" y="173729"/>
            <a:ext cx="6096000" cy="685059"/>
          </a:xfrm>
          <a:prstGeom prst="rect">
            <a:avLst/>
          </a:prstGeom>
        </p:spPr>
        <p:txBody>
          <a:bodyPr>
            <a:spAutoFit/>
          </a:bodyPr>
          <a:lstStyle/>
          <a:p>
            <a:pPr algn="ctr">
              <a:lnSpc>
                <a:spcPct val="107000"/>
              </a:lnSpc>
              <a:spcAft>
                <a:spcPts val="800"/>
              </a:spcAft>
            </a:pPr>
            <a:r>
              <a:rPr lang="tr-TR" b="1" dirty="0">
                <a:solidFill>
                  <a:srgbClr val="00B0F0"/>
                </a:solidFill>
                <a:latin typeface="Tahoma" panose="020B0604030504040204" pitchFamily="34" charset="0"/>
                <a:ea typeface="Calibri" panose="020F0502020204030204" pitchFamily="34" charset="0"/>
                <a:cs typeface="Times New Roman" panose="02020603050405020304" pitchFamily="18" charset="0"/>
              </a:rPr>
              <a:t>İkametgahları ile İşyerleri arasında gidiş geliş yapabilecek kamu </a:t>
            </a:r>
            <a:r>
              <a:rPr lang="tr-TR" b="1" dirty="0" smtClean="0">
                <a:solidFill>
                  <a:srgbClr val="00B0F0"/>
                </a:solidFill>
                <a:latin typeface="Tahoma" panose="020B0604030504040204" pitchFamily="34" charset="0"/>
                <a:ea typeface="Calibri" panose="020F0502020204030204" pitchFamily="34" charset="0"/>
                <a:cs typeface="Times New Roman" panose="02020603050405020304" pitchFamily="18" charset="0"/>
              </a:rPr>
              <a:t>görevlileri</a:t>
            </a:r>
            <a:endParaRPr lang="tr-TR"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573551" y="1250883"/>
            <a:ext cx="11265523" cy="5215530"/>
          </a:xfrm>
          <a:prstGeom prst="rect">
            <a:avLst/>
          </a:prstGeom>
        </p:spPr>
        <p:txBody>
          <a:bodyPr wrap="square">
            <a:spAutoFit/>
          </a:bodyPr>
          <a:lstStyle/>
          <a:p>
            <a:pPr>
              <a:lnSpc>
                <a:spcPct val="107000"/>
              </a:lnSpc>
              <a:spcAft>
                <a:spcPts val="800"/>
              </a:spcAft>
            </a:pPr>
            <a:r>
              <a:rPr lang="tr-TR" sz="2800" dirty="0">
                <a:solidFill>
                  <a:schemeClr val="accent1"/>
                </a:solidFill>
                <a:latin typeface="Tahoma" panose="020B0604030504040204" pitchFamily="34" charset="0"/>
                <a:ea typeface="Calibri" panose="020F0502020204030204" pitchFamily="34" charset="0"/>
                <a:cs typeface="Times New Roman" panose="02020603050405020304" pitchFamily="18" charset="0"/>
              </a:rPr>
              <a:t>1-Belediye Başkanı(Tasarruf Genelgesi gereğince)Resmi Hizmete Mahsus ibaresi yer alacak.</a:t>
            </a:r>
            <a:endParaRPr lang="tr-TR" sz="2800"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2800" dirty="0">
              <a:solidFill>
                <a:schemeClr val="accent1"/>
              </a:solidFill>
              <a:latin typeface="Tahoma" panose="020B060403050404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800" dirty="0" smtClean="0">
                <a:solidFill>
                  <a:schemeClr val="accent1"/>
                </a:solidFill>
                <a:latin typeface="Tahoma" panose="020B0604030504040204" pitchFamily="34" charset="0"/>
                <a:ea typeface="Calibri" panose="020F0502020204030204" pitchFamily="34" charset="0"/>
                <a:cs typeface="Times New Roman" panose="02020603050405020304" pitchFamily="18" charset="0"/>
              </a:rPr>
              <a:t>2-Kapadokya </a:t>
            </a:r>
            <a:r>
              <a:rPr lang="tr-TR" sz="2800" dirty="0">
                <a:solidFill>
                  <a:schemeClr val="accent1"/>
                </a:solidFill>
                <a:latin typeface="Tahoma" panose="020B0604030504040204" pitchFamily="34" charset="0"/>
                <a:ea typeface="Calibri" panose="020F0502020204030204" pitchFamily="34" charset="0"/>
                <a:cs typeface="Times New Roman" panose="02020603050405020304" pitchFamily="18" charset="0"/>
              </a:rPr>
              <a:t>Alan Başkanlığı(3 No’lu Cumhurbaşkanı Kararnamesi 1 sayılı Liste atfen Tasarruf Genelgesi gereğince)Resmi Hizmete Mahsus ibaresi yer alacak.</a:t>
            </a:r>
            <a:endParaRPr lang="tr-TR" sz="2800"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2800" dirty="0" smtClean="0">
              <a:solidFill>
                <a:schemeClr val="accent1"/>
              </a:solidFill>
              <a:latin typeface="Tahoma" panose="020B060403050404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800" dirty="0" smtClean="0">
                <a:solidFill>
                  <a:schemeClr val="accent1"/>
                </a:solidFill>
                <a:latin typeface="Tahoma" panose="020B0604030504040204" pitchFamily="34" charset="0"/>
                <a:ea typeface="Calibri" panose="020F0502020204030204" pitchFamily="34" charset="0"/>
                <a:cs typeface="Times New Roman" panose="02020603050405020304" pitchFamily="18" charset="0"/>
              </a:rPr>
              <a:t>3-Belediye </a:t>
            </a:r>
            <a:r>
              <a:rPr lang="tr-TR" sz="2800" dirty="0">
                <a:solidFill>
                  <a:schemeClr val="accent1"/>
                </a:solidFill>
                <a:latin typeface="Tahoma" panose="020B0604030504040204" pitchFamily="34" charset="0"/>
                <a:ea typeface="Calibri" panose="020F0502020204030204" pitchFamily="34" charset="0"/>
                <a:cs typeface="Times New Roman" panose="02020603050405020304" pitchFamily="18" charset="0"/>
              </a:rPr>
              <a:t>Genel Sekreter ve Genel Müdürler(Tasarruf Genelgesi gereğince)Resmi Hizmete Mahsus ibaresi yer alacaktır.</a:t>
            </a:r>
            <a:endParaRPr lang="tr-TR" sz="2800"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800" b="1" dirty="0">
                <a:solidFill>
                  <a:srgbClr val="FFFF00"/>
                </a:solidFill>
                <a:latin typeface="Tahoma" panose="020B0604030504040204" pitchFamily="34" charset="0"/>
                <a:ea typeface="Calibri" panose="020F0502020204030204" pitchFamily="34" charset="0"/>
                <a:cs typeface="Times New Roman" panose="02020603050405020304" pitchFamily="18" charset="0"/>
              </a:rPr>
              <a:t> </a:t>
            </a:r>
            <a:endParaRPr lang="tr-TR" sz="2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174599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1134168" y="135851"/>
            <a:ext cx="8966596" cy="685059"/>
          </a:xfrm>
          <a:prstGeom prst="rect">
            <a:avLst/>
          </a:prstGeom>
        </p:spPr>
        <p:txBody>
          <a:bodyPr wrap="square">
            <a:spAutoFit/>
          </a:bodyPr>
          <a:lstStyle/>
          <a:p>
            <a:pPr algn="ctr">
              <a:lnSpc>
                <a:spcPct val="107000"/>
              </a:lnSpc>
              <a:spcAft>
                <a:spcPts val="800"/>
              </a:spcAft>
            </a:pPr>
            <a:r>
              <a:rPr lang="tr-TR" b="1" dirty="0">
                <a:solidFill>
                  <a:srgbClr val="00B0F0"/>
                </a:solidFill>
                <a:latin typeface="Tahoma" panose="020B0604030504040204" pitchFamily="34" charset="0"/>
                <a:ea typeface="Calibri" panose="020F0502020204030204" pitchFamily="34" charset="0"/>
                <a:cs typeface="Times New Roman" panose="02020603050405020304" pitchFamily="18" charset="0"/>
              </a:rPr>
              <a:t>Cumhurbaşkanlığı İzniyle İkametgâhlarıyla İşyerleri arasında Geliş gidiş yapabilecek kamu </a:t>
            </a:r>
            <a:r>
              <a:rPr lang="tr-TR" b="1" dirty="0" smtClean="0">
                <a:solidFill>
                  <a:srgbClr val="00B0F0"/>
                </a:solidFill>
                <a:latin typeface="Tahoma" panose="020B0604030504040204" pitchFamily="34" charset="0"/>
                <a:ea typeface="Calibri" panose="020F0502020204030204" pitchFamily="34" charset="0"/>
                <a:cs typeface="Times New Roman" panose="02020603050405020304" pitchFamily="18" charset="0"/>
              </a:rPr>
              <a:t>görevlisi</a:t>
            </a:r>
            <a:endParaRPr lang="tr-TR" sz="105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937561" y="909680"/>
            <a:ext cx="10740722" cy="5465150"/>
          </a:xfrm>
          <a:prstGeom prst="rect">
            <a:avLst/>
          </a:prstGeom>
        </p:spPr>
        <p:txBody>
          <a:bodyPr wrap="square">
            <a:spAutoFit/>
          </a:bodyPr>
          <a:lstStyle/>
          <a:p>
            <a:pPr algn="just">
              <a:lnSpc>
                <a:spcPct val="107000"/>
              </a:lnSpc>
              <a:spcAft>
                <a:spcPts val="800"/>
              </a:spcAft>
            </a:pPr>
            <a:r>
              <a:rPr lang="tr-TR" sz="2400" dirty="0" smtClean="0">
                <a:solidFill>
                  <a:schemeClr val="accent1"/>
                </a:solidFill>
                <a:latin typeface="Tahoma" panose="020B0604030504040204" pitchFamily="34" charset="0"/>
                <a:ea typeface="Calibri" panose="020F0502020204030204" pitchFamily="34" charset="0"/>
                <a:cs typeface="Times New Roman" panose="02020603050405020304" pitchFamily="18" charset="0"/>
              </a:rPr>
              <a:t>1-Milli </a:t>
            </a:r>
            <a:r>
              <a:rPr lang="tr-TR" sz="2400" dirty="0">
                <a:solidFill>
                  <a:schemeClr val="accent1"/>
                </a:solidFill>
                <a:latin typeface="Tahoma" panose="020B0604030504040204" pitchFamily="34" charset="0"/>
                <a:ea typeface="Calibri" panose="020F0502020204030204" pitchFamily="34" charset="0"/>
                <a:cs typeface="Times New Roman" panose="02020603050405020304" pitchFamily="18" charset="0"/>
              </a:rPr>
              <a:t>Savunma Bakanlığı</a:t>
            </a:r>
            <a:endParaRPr lang="tr-TR" sz="2400"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sz="2400" dirty="0">
              <a:solidFill>
                <a:schemeClr val="accent1"/>
              </a:solidFill>
              <a:latin typeface="Tahoma" panose="020B060403050404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400" dirty="0" smtClean="0">
                <a:solidFill>
                  <a:schemeClr val="accent1"/>
                </a:solidFill>
                <a:latin typeface="Tahoma" panose="020B0604030504040204" pitchFamily="34" charset="0"/>
                <a:ea typeface="Calibri" panose="020F0502020204030204" pitchFamily="34" charset="0"/>
                <a:cs typeface="Times New Roman" panose="02020603050405020304" pitchFamily="18" charset="0"/>
              </a:rPr>
              <a:t>2-Milli </a:t>
            </a:r>
            <a:r>
              <a:rPr lang="tr-TR" sz="2400" dirty="0">
                <a:solidFill>
                  <a:schemeClr val="accent1"/>
                </a:solidFill>
                <a:latin typeface="Tahoma" panose="020B0604030504040204" pitchFamily="34" charset="0"/>
                <a:ea typeface="Calibri" panose="020F0502020204030204" pitchFamily="34" charset="0"/>
                <a:cs typeface="Times New Roman" panose="02020603050405020304" pitchFamily="18" charset="0"/>
              </a:rPr>
              <a:t>İstihbarat Teşkilatı Başkanlığı</a:t>
            </a:r>
            <a:endParaRPr lang="tr-TR" sz="2400"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sz="2400" dirty="0" smtClean="0">
              <a:solidFill>
                <a:schemeClr val="accent1"/>
              </a:solidFill>
              <a:latin typeface="Tahoma" panose="020B060403050404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400" dirty="0" smtClean="0">
                <a:solidFill>
                  <a:schemeClr val="accent1"/>
                </a:solidFill>
                <a:latin typeface="Tahoma" panose="020B0604030504040204" pitchFamily="34" charset="0"/>
                <a:ea typeface="Calibri" panose="020F0502020204030204" pitchFamily="34" charset="0"/>
                <a:cs typeface="Times New Roman" panose="02020603050405020304" pitchFamily="18" charset="0"/>
              </a:rPr>
              <a:t>3-Jandarma </a:t>
            </a:r>
            <a:r>
              <a:rPr lang="tr-TR" sz="2400" dirty="0">
                <a:solidFill>
                  <a:schemeClr val="accent1"/>
                </a:solidFill>
                <a:latin typeface="Tahoma" panose="020B0604030504040204" pitchFamily="34" charset="0"/>
                <a:ea typeface="Calibri" panose="020F0502020204030204" pitchFamily="34" charset="0"/>
                <a:cs typeface="Times New Roman" panose="02020603050405020304" pitchFamily="18" charset="0"/>
              </a:rPr>
              <a:t>Genel Komutanlığı</a:t>
            </a:r>
            <a:endParaRPr lang="tr-TR" sz="2400"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sz="2400" dirty="0" smtClean="0">
              <a:solidFill>
                <a:schemeClr val="accent1"/>
              </a:solidFill>
              <a:latin typeface="Tahoma" panose="020B060403050404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400" dirty="0" smtClean="0">
                <a:solidFill>
                  <a:schemeClr val="accent1"/>
                </a:solidFill>
                <a:latin typeface="Tahoma" panose="020B0604030504040204" pitchFamily="34" charset="0"/>
                <a:ea typeface="Calibri" panose="020F0502020204030204" pitchFamily="34" charset="0"/>
                <a:cs typeface="Times New Roman" panose="02020603050405020304" pitchFamily="18" charset="0"/>
              </a:rPr>
              <a:t>4-Sahil </a:t>
            </a:r>
            <a:r>
              <a:rPr lang="tr-TR" sz="2400" dirty="0">
                <a:solidFill>
                  <a:schemeClr val="accent1"/>
                </a:solidFill>
                <a:latin typeface="Tahoma" panose="020B0604030504040204" pitchFamily="34" charset="0"/>
                <a:ea typeface="Calibri" panose="020F0502020204030204" pitchFamily="34" charset="0"/>
                <a:cs typeface="Times New Roman" panose="02020603050405020304" pitchFamily="18" charset="0"/>
              </a:rPr>
              <a:t>Güvenlik Komutanlığı</a:t>
            </a:r>
            <a:endParaRPr lang="tr-TR" sz="2400"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sz="2400" dirty="0" smtClean="0">
              <a:solidFill>
                <a:schemeClr val="accent1"/>
              </a:solidFill>
              <a:latin typeface="Tahoma" panose="020B060403050404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400" dirty="0" smtClean="0">
                <a:solidFill>
                  <a:schemeClr val="accent1"/>
                </a:solidFill>
                <a:latin typeface="Tahoma" panose="020B0604030504040204" pitchFamily="34" charset="0"/>
                <a:ea typeface="Calibri" panose="020F0502020204030204" pitchFamily="34" charset="0"/>
                <a:cs typeface="Times New Roman" panose="02020603050405020304" pitchFamily="18" charset="0"/>
              </a:rPr>
              <a:t>5-Emniyet </a:t>
            </a:r>
            <a:r>
              <a:rPr lang="tr-TR" sz="2400" dirty="0">
                <a:solidFill>
                  <a:schemeClr val="accent1"/>
                </a:solidFill>
                <a:latin typeface="Tahoma" panose="020B0604030504040204" pitchFamily="34" charset="0"/>
                <a:ea typeface="Calibri" panose="020F0502020204030204" pitchFamily="34" charset="0"/>
                <a:cs typeface="Times New Roman" panose="02020603050405020304" pitchFamily="18" charset="0"/>
              </a:rPr>
              <a:t>Genel Müdürlüğü personelleri ile</a:t>
            </a:r>
            <a:endParaRPr lang="tr-TR" sz="2400"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sz="2400" dirty="0" smtClean="0">
              <a:solidFill>
                <a:schemeClr val="accent1"/>
              </a:solidFill>
              <a:latin typeface="Tahoma" panose="020B060403050404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400" dirty="0" smtClean="0">
                <a:solidFill>
                  <a:schemeClr val="accent1"/>
                </a:solidFill>
                <a:latin typeface="Tahoma" panose="020B0604030504040204" pitchFamily="34" charset="0"/>
                <a:ea typeface="Calibri" panose="020F0502020204030204" pitchFamily="34" charset="0"/>
                <a:cs typeface="Times New Roman" panose="02020603050405020304" pitchFamily="18" charset="0"/>
              </a:rPr>
              <a:t>6-2802 </a:t>
            </a:r>
            <a:r>
              <a:rPr lang="tr-TR" sz="2400" dirty="0">
                <a:solidFill>
                  <a:schemeClr val="accent1"/>
                </a:solidFill>
                <a:latin typeface="Tahoma" panose="020B0604030504040204" pitchFamily="34" charset="0"/>
                <a:ea typeface="Calibri" panose="020F0502020204030204" pitchFamily="34" charset="0"/>
                <a:cs typeface="Times New Roman" panose="02020603050405020304" pitchFamily="18" charset="0"/>
              </a:rPr>
              <a:t>Sayılı Hâkimler ve Savcılar Kanuna tabi personelden gerekli görülenler.</a:t>
            </a:r>
            <a:endParaRPr lang="tr-TR"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26016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356136" y="1065108"/>
            <a:ext cx="11482938" cy="5077159"/>
          </a:xfrm>
          <a:prstGeom prst="rect">
            <a:avLst/>
          </a:prstGeom>
        </p:spPr>
        <p:txBody>
          <a:bodyPr wrap="square">
            <a:spAutoFit/>
          </a:bodyPr>
          <a:lstStyle/>
          <a:p>
            <a:pPr algn="just">
              <a:lnSpc>
                <a:spcPct val="107000"/>
              </a:lnSpc>
              <a:spcAft>
                <a:spcPts val="800"/>
              </a:spcAft>
            </a:pPr>
            <a:r>
              <a:rPr lang="tr-TR" sz="2200" dirty="0" smtClean="0">
                <a:latin typeface="Tahoma" panose="020B0604030504040204" pitchFamily="34" charset="0"/>
                <a:ea typeface="Tahoma" panose="020B0604030504040204" pitchFamily="34" charset="0"/>
                <a:cs typeface="Tahoma" panose="020B0604030504040204" pitchFamily="34" charset="0"/>
              </a:rPr>
              <a:t>	</a:t>
            </a:r>
            <a:r>
              <a:rPr lang="tr-TR" sz="22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Yukarıda </a:t>
            </a:r>
            <a:r>
              <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rPr>
              <a:t>belirtilenlerden Taşıt Kanunu 1 sayılı Cetvelde yer alan Valilik Makamı ve Cumhuriyet Başsavcılığı Makamı hariç, diğer unvanlara ait araçların ön camına 35 puntodan küçük olmayacak şekilde Resmi Hizmete Mahsustur ibareli levha görünür şekilde konulacaktır.(2006/10193 sayılı Bakanlar Kurulu Kararı ile yürürlüğe konulan Hizmet Alım Suretiyle Taşıt edinilmesine İlişkin esas ve usullerin 6 maddesi gereğince ve 237 sayılı Taşıt Kanunun 14 maddesi</a:t>
            </a:r>
            <a:r>
              <a:rPr lang="tr-TR" sz="22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a:t>
            </a:r>
          </a:p>
          <a:p>
            <a:pPr algn="just">
              <a:lnSpc>
                <a:spcPct val="107000"/>
              </a:lnSpc>
              <a:spcAft>
                <a:spcPts val="800"/>
              </a:spcAft>
            </a:pPr>
            <a:endPar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pPr algn="just">
              <a:lnSpc>
                <a:spcPct val="107000"/>
              </a:lnSpc>
              <a:spcAft>
                <a:spcPts val="800"/>
              </a:spcAft>
            </a:pPr>
            <a:r>
              <a:rPr lang="tr-TR" sz="22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Kamu </a:t>
            </a:r>
            <a:r>
              <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rPr>
              <a:t>Kurum ve kuruluşlarınca 3 yıl süreyle her ne şekilde olsun yeni taşıt edinilmeyecektir. Ancak savunma ve güvenlik hizmetleri için ihtiyaç duyulan taşıtlar ile Ambulans ce İtfaiye araçları acil ve zorunlu hallerde edinilebilecektir.</a:t>
            </a:r>
          </a:p>
          <a:p>
            <a:pPr algn="just">
              <a:lnSpc>
                <a:spcPct val="107000"/>
              </a:lnSpc>
              <a:spcAft>
                <a:spcPts val="800"/>
              </a:spcAft>
            </a:pPr>
            <a:r>
              <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rPr>
              <a:t>Kamu taşıtlarının yerli ve </a:t>
            </a:r>
            <a:r>
              <a:rPr lang="tr-TR" sz="22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elektrikli </a:t>
            </a:r>
            <a:r>
              <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rPr>
              <a:t>taşıtlara dönüştürülmesi amacıyla kullanımdaki taşıtların tasfiye edilmesi kaydıyla kamu alım garantisi kapsamında ilgili mevzuata göre elektrikli taşıt satın alabilecektir.</a:t>
            </a:r>
            <a:endParaRPr lang="tr-TR" sz="2200" dirty="0">
              <a:solidFill>
                <a:schemeClr val="accent1"/>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3" name="Dikdörtgen 2"/>
          <p:cNvSpPr/>
          <p:nvPr/>
        </p:nvSpPr>
        <p:spPr>
          <a:xfrm>
            <a:off x="3100851" y="297640"/>
            <a:ext cx="6695471" cy="388696"/>
          </a:xfrm>
          <a:prstGeom prst="rect">
            <a:avLst/>
          </a:prstGeom>
        </p:spPr>
        <p:txBody>
          <a:bodyPr wrap="square">
            <a:spAutoFit/>
          </a:bodyPr>
          <a:lstStyle/>
          <a:p>
            <a:pPr algn="just">
              <a:lnSpc>
                <a:spcPct val="107000"/>
              </a:lnSpc>
              <a:spcAft>
                <a:spcPts val="800"/>
              </a:spcAft>
            </a:pPr>
            <a:r>
              <a:rPr lang="tr-TR" b="1" dirty="0">
                <a:solidFill>
                  <a:srgbClr val="00B0F0"/>
                </a:solidFill>
                <a:latin typeface="Tahoma" panose="020B0604030504040204" pitchFamily="34" charset="0"/>
                <a:ea typeface="Calibri" panose="020F0502020204030204" pitchFamily="34" charset="0"/>
                <a:cs typeface="Times New Roman" panose="02020603050405020304" pitchFamily="18" charset="0"/>
              </a:rPr>
              <a:t>RESMİ TAŞITLARIN EDİNİLMESİ VE </a:t>
            </a:r>
            <a:r>
              <a:rPr lang="tr-TR" b="1" dirty="0" smtClean="0">
                <a:solidFill>
                  <a:srgbClr val="00B0F0"/>
                </a:solidFill>
                <a:latin typeface="Tahoma" panose="020B0604030504040204" pitchFamily="34" charset="0"/>
                <a:ea typeface="Calibri" panose="020F0502020204030204" pitchFamily="34" charset="0"/>
                <a:cs typeface="Times New Roman" panose="02020603050405020304" pitchFamily="18" charset="0"/>
              </a:rPr>
              <a:t>KULLANILMASI</a:t>
            </a:r>
            <a:endParaRPr lang="tr-TR"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435960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356136" y="806744"/>
            <a:ext cx="11482938" cy="4817473"/>
          </a:xfrm>
          <a:prstGeom prst="rect">
            <a:avLst/>
          </a:prstGeom>
        </p:spPr>
        <p:txBody>
          <a:bodyPr wrap="square">
            <a:spAutoFit/>
          </a:bodyPr>
          <a:lstStyle/>
          <a:p>
            <a:pPr algn="just">
              <a:lnSpc>
                <a:spcPct val="107000"/>
              </a:lnSpc>
              <a:spcAft>
                <a:spcPts val="800"/>
              </a:spcAft>
            </a:pPr>
            <a:r>
              <a:rPr lang="tr-TR" sz="2200" dirty="0" smtClean="0">
                <a:solidFill>
                  <a:srgbClr val="FFFF00"/>
                </a:solidFill>
                <a:latin typeface="Tahoma" panose="020B0604030504040204" pitchFamily="34" charset="0"/>
                <a:ea typeface="Tahoma" panose="020B0604030504040204" pitchFamily="34" charset="0"/>
                <a:cs typeface="Tahoma" panose="020B0604030504040204" pitchFamily="34" charset="0"/>
              </a:rPr>
              <a:t>	</a:t>
            </a:r>
            <a:r>
              <a:rPr lang="tr-TR" sz="22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a:t>
            </a:r>
            <a:r>
              <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rPr>
              <a:t>örneğin TOGG ile Devlet Malzeme Ofisi tarafından gerçekleştirilen 17 Mart 2020 protokol kapsamında garanti alımları çerçevesinde 4734 sayılı Kanunun 3/e maddesi gereğince alım)</a:t>
            </a:r>
          </a:p>
          <a:p>
            <a:pPr algn="just">
              <a:lnSpc>
                <a:spcPct val="107000"/>
              </a:lnSpc>
              <a:spcAft>
                <a:spcPts val="800"/>
              </a:spcAft>
            </a:pPr>
            <a:r>
              <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rPr>
              <a:t>Yılı Merkezi Yönetim Bütçe Kanunun (T) cetvelinde Kamu kurum ve kuruluşları için edinebilecekleri taşıtlarda Sanayi Ve Teknoloji Bakanlığı tarafından her yıl yayımlanan yerli katkı oranı %40’ın üzerindeki taşıtlar edinebilecektir.</a:t>
            </a:r>
          </a:p>
          <a:p>
            <a:pPr algn="just">
              <a:lnSpc>
                <a:spcPct val="107000"/>
              </a:lnSpc>
              <a:spcAft>
                <a:spcPts val="800"/>
              </a:spcAft>
            </a:pPr>
            <a:r>
              <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rPr>
              <a:t> </a:t>
            </a:r>
          </a:p>
          <a:p>
            <a:pPr algn="just">
              <a:lnSpc>
                <a:spcPct val="107000"/>
              </a:lnSpc>
              <a:spcAft>
                <a:spcPts val="800"/>
              </a:spcAft>
            </a:pPr>
            <a:r>
              <a:rPr lang="tr-TR" sz="22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237 </a:t>
            </a:r>
            <a:r>
              <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rPr>
              <a:t>sayılı Taşıt Kanunun 1 ve 2 sayılı listesi ile koruma altına alınanlara taşıt tahsis dışında kimseye araç tahsis edilmeyecektir.</a:t>
            </a:r>
          </a:p>
          <a:p>
            <a:pPr algn="just">
              <a:lnSpc>
                <a:spcPct val="107000"/>
              </a:lnSpc>
              <a:spcAft>
                <a:spcPts val="800"/>
              </a:spcAft>
            </a:pPr>
            <a:r>
              <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rPr>
              <a:t>Memuriyet Mahalli dışındaki görevlere (Şehirler arası, merkezden taşraya ve taşradan merkeze vb.)zorunlu durumlar hariç resmi taşıtla gidilmeyecektir.(Memuriyet Mahalli tanımı 6245 sayılı Harcırah Kanunun 3g maddesi)</a:t>
            </a:r>
            <a:endParaRPr lang="tr-TR" sz="2200" dirty="0">
              <a:solidFill>
                <a:schemeClr val="accent1"/>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10" name="Dikdörtgen 9"/>
          <p:cNvSpPr/>
          <p:nvPr/>
        </p:nvSpPr>
        <p:spPr>
          <a:xfrm>
            <a:off x="3005508" y="307563"/>
            <a:ext cx="6695471" cy="388696"/>
          </a:xfrm>
          <a:prstGeom prst="rect">
            <a:avLst/>
          </a:prstGeom>
        </p:spPr>
        <p:txBody>
          <a:bodyPr wrap="square">
            <a:spAutoFit/>
          </a:bodyPr>
          <a:lstStyle/>
          <a:p>
            <a:pPr algn="just">
              <a:lnSpc>
                <a:spcPct val="107000"/>
              </a:lnSpc>
              <a:spcAft>
                <a:spcPts val="800"/>
              </a:spcAft>
            </a:pPr>
            <a:r>
              <a:rPr lang="tr-TR" b="1" dirty="0">
                <a:solidFill>
                  <a:srgbClr val="00B0F0"/>
                </a:solidFill>
                <a:latin typeface="Tahoma" panose="020B0604030504040204" pitchFamily="34" charset="0"/>
                <a:ea typeface="Calibri" panose="020F0502020204030204" pitchFamily="34" charset="0"/>
                <a:cs typeface="Times New Roman" panose="02020603050405020304" pitchFamily="18" charset="0"/>
              </a:rPr>
              <a:t>RESMİ TAŞITLARIN EDİNİLMESİ VE </a:t>
            </a:r>
            <a:r>
              <a:rPr lang="tr-TR" b="1" dirty="0" smtClean="0">
                <a:solidFill>
                  <a:srgbClr val="00B0F0"/>
                </a:solidFill>
                <a:latin typeface="Tahoma" panose="020B0604030504040204" pitchFamily="34" charset="0"/>
                <a:ea typeface="Calibri" panose="020F0502020204030204" pitchFamily="34" charset="0"/>
                <a:cs typeface="Times New Roman" panose="02020603050405020304" pitchFamily="18" charset="0"/>
              </a:rPr>
              <a:t>KULLANILMASI</a:t>
            </a:r>
            <a:endParaRPr lang="tr-TR"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295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1"/>
                </a:solidFill>
              </a:rPr>
              <a:t>Tasarruf Tedbirleri</a:t>
            </a:r>
            <a:endParaRPr lang="tr-TR" b="1" dirty="0">
              <a:solidFill>
                <a:schemeClr val="accent1"/>
              </a:solidFill>
            </a:endParaRPr>
          </a:p>
        </p:txBody>
      </p:sp>
      <p:sp>
        <p:nvSpPr>
          <p:cNvPr id="3" name="İçerik Yer Tutucusu 2"/>
          <p:cNvSpPr>
            <a:spLocks noGrp="1"/>
          </p:cNvSpPr>
          <p:nvPr>
            <p:ph idx="1"/>
          </p:nvPr>
        </p:nvSpPr>
        <p:spPr>
          <a:xfrm>
            <a:off x="1797904" y="1834660"/>
            <a:ext cx="9706708" cy="4232031"/>
          </a:xfrm>
        </p:spPr>
        <p:txBody>
          <a:bodyPr>
            <a:normAutofit fontScale="85000" lnSpcReduction="10000"/>
          </a:bodyPr>
          <a:lstStyle/>
          <a:p>
            <a:pPr algn="just"/>
            <a:r>
              <a:rPr lang="tr-TR" dirty="0" smtClean="0">
                <a:solidFill>
                  <a:schemeClr val="accent1"/>
                </a:solidFill>
                <a:latin typeface="Tahoma" panose="020B0604030504040204" pitchFamily="34" charset="0"/>
                <a:ea typeface="Tahoma" panose="020B0604030504040204" pitchFamily="34" charset="0"/>
                <a:cs typeface="Tahoma" panose="020B0604030504040204" pitchFamily="34" charset="0"/>
              </a:rPr>
              <a:t>Tasarruf </a:t>
            </a:r>
            <a:r>
              <a:rPr lang="tr-TR" dirty="0">
                <a:solidFill>
                  <a:schemeClr val="accent1"/>
                </a:solidFill>
                <a:latin typeface="Tahoma" panose="020B0604030504040204" pitchFamily="34" charset="0"/>
                <a:ea typeface="Tahoma" panose="020B0604030504040204" pitchFamily="34" charset="0"/>
                <a:cs typeface="Tahoma" panose="020B0604030504040204" pitchFamily="34" charset="0"/>
              </a:rPr>
              <a:t>: Bir şeyi istediği gibi kullanma yetkisi, kullanım </a:t>
            </a:r>
          </a:p>
          <a:p>
            <a:pPr algn="just"/>
            <a:r>
              <a:rPr lang="tr-TR" dirty="0">
                <a:solidFill>
                  <a:schemeClr val="accent1"/>
                </a:solidFill>
                <a:latin typeface="Tahoma" panose="020B0604030504040204" pitchFamily="34" charset="0"/>
                <a:ea typeface="Tahoma" panose="020B0604030504040204" pitchFamily="34" charset="0"/>
                <a:cs typeface="Tahoma" panose="020B0604030504040204" pitchFamily="34" charset="0"/>
              </a:rPr>
              <a:t>Tutum, Para biriktirme, artırım</a:t>
            </a:r>
          </a:p>
          <a:p>
            <a:pPr algn="just"/>
            <a:r>
              <a:rPr lang="tr-TR" dirty="0">
                <a:solidFill>
                  <a:schemeClr val="accent1"/>
                </a:solidFill>
                <a:latin typeface="Tahoma" panose="020B0604030504040204" pitchFamily="34" charset="0"/>
                <a:ea typeface="Tahoma" panose="020B0604030504040204" pitchFamily="34" charset="0"/>
                <a:cs typeface="Tahoma" panose="020B0604030504040204" pitchFamily="34" charset="0"/>
              </a:rPr>
              <a:t>Bir kaynağı verimli Kullanmak.</a:t>
            </a:r>
          </a:p>
          <a:p>
            <a:pPr algn="just"/>
            <a:r>
              <a:rPr lang="tr-TR" dirty="0">
                <a:solidFill>
                  <a:schemeClr val="accent1"/>
                </a:solidFill>
                <a:latin typeface="Tahoma" panose="020B0604030504040204" pitchFamily="34" charset="0"/>
                <a:ea typeface="Tahoma" panose="020B0604030504040204" pitchFamily="34" charset="0"/>
                <a:cs typeface="Tahoma" panose="020B0604030504040204" pitchFamily="34" charset="0"/>
              </a:rPr>
              <a:t>Tasarruf parayı yada tüketimi dikkatli kullanarak, idareli harcama yöntemidir.</a:t>
            </a:r>
          </a:p>
          <a:p>
            <a:pPr algn="just"/>
            <a:r>
              <a:rPr lang="tr-TR" dirty="0">
                <a:solidFill>
                  <a:schemeClr val="accent1"/>
                </a:solidFill>
                <a:latin typeface="Tahoma" panose="020B0604030504040204" pitchFamily="34" charset="0"/>
                <a:ea typeface="Tahoma" panose="020B0604030504040204" pitchFamily="34" charset="0"/>
                <a:cs typeface="Tahoma" panose="020B0604030504040204" pitchFamily="34" charset="0"/>
              </a:rPr>
              <a:t>TANIMLAR:</a:t>
            </a:r>
          </a:p>
          <a:p>
            <a:pPr algn="just"/>
            <a:r>
              <a:rPr lang="tr-TR" dirty="0">
                <a:solidFill>
                  <a:schemeClr val="accent1"/>
                </a:solidFill>
                <a:latin typeface="Tahoma" panose="020B0604030504040204" pitchFamily="34" charset="0"/>
                <a:ea typeface="Tahoma" panose="020B0604030504040204" pitchFamily="34" charset="0"/>
                <a:cs typeface="Tahoma" panose="020B0604030504040204" pitchFamily="34" charset="0"/>
              </a:rPr>
              <a:t>Üst Yönetici:  Bakanlıklarda ve diğer kamu idarelerinde en üst yönetici, il özel idarelerinde vali ve belediyelerde belediye başkanı üst yöneticidir. (5018 sayılı Kamu Mali Yönetimi ve Kontrol Kanunun Madde 11)</a:t>
            </a:r>
          </a:p>
          <a:p>
            <a:pPr algn="just"/>
            <a:r>
              <a:rPr lang="tr-TR" dirty="0">
                <a:solidFill>
                  <a:schemeClr val="accent1"/>
                </a:solidFill>
                <a:latin typeface="Tahoma" panose="020B0604030504040204" pitchFamily="34" charset="0"/>
                <a:ea typeface="Tahoma" panose="020B0604030504040204" pitchFamily="34" charset="0"/>
                <a:cs typeface="Tahoma" panose="020B0604030504040204" pitchFamily="34" charset="0"/>
              </a:rPr>
              <a:t>Harcama Yetkilisi: Bütçeyle ödenek tahsis edilen her bir harcama biriminin en üst yöneticisi harcama yetkilisidir.(Kamu Mali Yönetimi ve Kontrol Kanunun 31. Maddesi)</a:t>
            </a:r>
          </a:p>
          <a:p>
            <a:endParaRPr lang="tr-TR" dirty="0"/>
          </a:p>
        </p:txBody>
      </p:sp>
    </p:spTree>
    <p:extLst>
      <p:ext uri="{BB962C8B-B14F-4D97-AF65-F5344CB8AC3E}">
        <p14:creationId xmlns:p14="http://schemas.microsoft.com/office/powerpoint/2010/main" val="31891959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3" name="Dikdörtgen 2"/>
          <p:cNvSpPr/>
          <p:nvPr/>
        </p:nvSpPr>
        <p:spPr>
          <a:xfrm>
            <a:off x="356136" y="987718"/>
            <a:ext cx="11482938" cy="4987904"/>
          </a:xfrm>
          <a:prstGeom prst="rect">
            <a:avLst/>
          </a:prstGeom>
        </p:spPr>
        <p:txBody>
          <a:bodyPr wrap="square">
            <a:spAutoFit/>
          </a:bodyPr>
          <a:lstStyle/>
          <a:p>
            <a:pPr algn="just">
              <a:lnSpc>
                <a:spcPct val="107000"/>
              </a:lnSpc>
              <a:spcAft>
                <a:spcPts val="800"/>
              </a:spcAft>
            </a:pPr>
            <a:r>
              <a:rPr lang="tr-TR" sz="2200" dirty="0" smtClean="0">
                <a:solidFill>
                  <a:srgbClr val="FFFF00"/>
                </a:solidFill>
                <a:latin typeface="Tahoma" panose="020B0604030504040204" pitchFamily="34" charset="0"/>
                <a:ea typeface="Tahoma" panose="020B0604030504040204" pitchFamily="34" charset="0"/>
                <a:cs typeface="Tahoma" panose="020B0604030504040204" pitchFamily="34" charset="0"/>
              </a:rPr>
              <a:t>	</a:t>
            </a:r>
            <a:r>
              <a:rPr lang="tr-TR" sz="24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Hizmet </a:t>
            </a:r>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aracı olarak kullanılan taşıtlar, kurumların resmi hizmetlerine yerine getirilmesi amacıyla aynı kurumun birimleri arasında ayrım yapmaksızın ve gidilecek güzergahlar birleştirilerek kullanılacaktır. Bu taşıtlar, özel işlerde, tatil günlerinde ve personel servis aracı olarak kullanılmayacak, hiçbir makam, birim ve şahsın kullanımına tahsis edilmeyecektir.</a:t>
            </a:r>
          </a:p>
          <a:p>
            <a:pPr algn="just">
              <a:lnSpc>
                <a:spcPct val="107000"/>
              </a:lnSpc>
              <a:spcAft>
                <a:spcPts val="800"/>
              </a:spcAft>
            </a:pPr>
            <a:r>
              <a:rPr lang="tr-TR" sz="24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Vakıf</a:t>
            </a:r>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 dernek, sandık, banka, birlik, firma, şahıs ve benzeri kuruluş veya kişilere ait olup bu Kanun kapsamında bulunan kurumlar ile özel kanunla veya Cumhurbaşkanlığı kararnamesiyle kurulmuş diğer kamu kurum, kurul, üst kurul ve kuruluşlarınca kullanılan taşıtlar içinde yukarıda belirtilen esaslar geçerlidir.(237 Sayılı Taşıt Kanunu 17 madde)</a:t>
            </a:r>
          </a:p>
          <a:p>
            <a:r>
              <a:rPr lang="tr-TR" sz="24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Kamu </a:t>
            </a:r>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kurum ve kuruluşlarının şoför ihtiyacı Hizmet alım suretiyle şoför sağlamak yerine 2006/10194 sayılı Bakanları Kurulu Kararı ile Taşıtları </a:t>
            </a:r>
          </a:p>
        </p:txBody>
      </p:sp>
      <p:sp>
        <p:nvSpPr>
          <p:cNvPr id="13" name="Dikdörtgen 12"/>
          <p:cNvSpPr/>
          <p:nvPr/>
        </p:nvSpPr>
        <p:spPr>
          <a:xfrm>
            <a:off x="3005508" y="258945"/>
            <a:ext cx="6695471" cy="388696"/>
          </a:xfrm>
          <a:prstGeom prst="rect">
            <a:avLst/>
          </a:prstGeom>
        </p:spPr>
        <p:txBody>
          <a:bodyPr wrap="square">
            <a:spAutoFit/>
          </a:bodyPr>
          <a:lstStyle/>
          <a:p>
            <a:pPr algn="just">
              <a:lnSpc>
                <a:spcPct val="107000"/>
              </a:lnSpc>
              <a:spcAft>
                <a:spcPts val="800"/>
              </a:spcAft>
            </a:pPr>
            <a:r>
              <a:rPr lang="tr-TR" b="1" dirty="0">
                <a:solidFill>
                  <a:srgbClr val="00B0F0"/>
                </a:solidFill>
                <a:latin typeface="Tahoma" panose="020B0604030504040204" pitchFamily="34" charset="0"/>
                <a:ea typeface="Calibri" panose="020F0502020204030204" pitchFamily="34" charset="0"/>
                <a:cs typeface="Times New Roman" panose="02020603050405020304" pitchFamily="18" charset="0"/>
              </a:rPr>
              <a:t>RESMİ TAŞITLARIN EDİNİLMESİ VE </a:t>
            </a:r>
            <a:r>
              <a:rPr lang="tr-TR" b="1" dirty="0" smtClean="0">
                <a:solidFill>
                  <a:srgbClr val="00B0F0"/>
                </a:solidFill>
                <a:latin typeface="Tahoma" panose="020B0604030504040204" pitchFamily="34" charset="0"/>
                <a:ea typeface="Calibri" panose="020F0502020204030204" pitchFamily="34" charset="0"/>
                <a:cs typeface="Times New Roman" panose="02020603050405020304" pitchFamily="18" charset="0"/>
              </a:rPr>
              <a:t>KULLANILMASI</a:t>
            </a:r>
            <a:endParaRPr lang="tr-TR"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051216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573551" y="1015257"/>
            <a:ext cx="11265523" cy="4385175"/>
          </a:xfrm>
          <a:prstGeom prst="rect">
            <a:avLst/>
          </a:prstGeom>
        </p:spPr>
        <p:txBody>
          <a:bodyPr wrap="square">
            <a:spAutoFit/>
          </a:bodyPr>
          <a:lstStyle/>
          <a:p>
            <a:pPr algn="just">
              <a:lnSpc>
                <a:spcPct val="107000"/>
              </a:lnSpc>
              <a:spcAft>
                <a:spcPts val="800"/>
              </a:spcAft>
            </a:pPr>
            <a:r>
              <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rPr>
              <a:t>Sürebilecek Kamu Görevlilerinin Belirlenmesine İlişkin Usul ve Esaslar dahilinde gerçekleştirilecektir.</a:t>
            </a:r>
          </a:p>
          <a:p>
            <a:pPr algn="just">
              <a:lnSpc>
                <a:spcPct val="107000"/>
              </a:lnSpc>
              <a:spcAft>
                <a:spcPts val="800"/>
              </a:spcAft>
            </a:pPr>
            <a:r>
              <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rPr>
              <a:t>Bu Genelge kapsamında edimine izin verilen taşıtlar, kullanım süreleri ve maliyet analizleri dikkate alınarak en ekonomik yöntemlerle temin edilebilecektir.</a:t>
            </a:r>
          </a:p>
          <a:p>
            <a:pPr algn="just">
              <a:lnSpc>
                <a:spcPct val="107000"/>
              </a:lnSpc>
              <a:spcAft>
                <a:spcPts val="800"/>
              </a:spcAft>
            </a:pPr>
            <a:r>
              <a:rPr lang="tr-TR" sz="2200" b="1" dirty="0">
                <a:solidFill>
                  <a:schemeClr val="accent1"/>
                </a:solidFill>
                <a:latin typeface="Tahoma" panose="020B0604030504040204" pitchFamily="34" charset="0"/>
                <a:ea typeface="Tahoma" panose="020B0604030504040204" pitchFamily="34" charset="0"/>
                <a:cs typeface="Tahoma" panose="020B0604030504040204" pitchFamily="34" charset="0"/>
              </a:rPr>
              <a:t>Hizmet aracı olarak kullanılacak taşıtlar:</a:t>
            </a:r>
            <a:endPar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pPr marL="342900" lvl="0" indent="-342900" algn="just">
              <a:lnSpc>
                <a:spcPct val="107000"/>
              </a:lnSpc>
              <a:spcAft>
                <a:spcPts val="0"/>
              </a:spcAft>
              <a:buFont typeface="Symbol" panose="05050102010706020507" pitchFamily="18" charset="2"/>
              <a:buChar char=""/>
            </a:pPr>
            <a:r>
              <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rPr>
              <a:t>Baz veya standart donanımlı</a:t>
            </a:r>
          </a:p>
          <a:p>
            <a:pPr marL="342900" lvl="0" indent="-342900" algn="just">
              <a:lnSpc>
                <a:spcPct val="107000"/>
              </a:lnSpc>
              <a:spcAft>
                <a:spcPts val="0"/>
              </a:spcAft>
              <a:buFont typeface="Symbol" panose="05050102010706020507" pitchFamily="18" charset="2"/>
              <a:buChar char=""/>
            </a:pPr>
            <a:r>
              <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rPr>
              <a:t>Yerli ve elektrikli</a:t>
            </a:r>
          </a:p>
          <a:p>
            <a:pPr marL="342900" lvl="0" indent="-342900" algn="just">
              <a:lnSpc>
                <a:spcPct val="107000"/>
              </a:lnSpc>
              <a:spcAft>
                <a:spcPts val="0"/>
              </a:spcAft>
              <a:buFont typeface="Symbol" panose="05050102010706020507" pitchFamily="18" charset="2"/>
              <a:buChar char=""/>
            </a:pPr>
            <a:r>
              <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rPr>
              <a:t>Binek ve </a:t>
            </a:r>
            <a:r>
              <a:rPr lang="tr-TR" sz="2200" dirty="0" err="1">
                <a:solidFill>
                  <a:schemeClr val="accent1"/>
                </a:solidFill>
                <a:latin typeface="Tahoma" panose="020B0604030504040204" pitchFamily="34" charset="0"/>
                <a:ea typeface="Tahoma" panose="020B0604030504040204" pitchFamily="34" charset="0"/>
                <a:cs typeface="Tahoma" panose="020B0604030504040204" pitchFamily="34" charset="0"/>
              </a:rPr>
              <a:t>station</a:t>
            </a:r>
            <a:r>
              <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rPr>
              <a:t> </a:t>
            </a:r>
            <a:r>
              <a:rPr lang="tr-TR" sz="2200" dirty="0" err="1">
                <a:solidFill>
                  <a:schemeClr val="accent1"/>
                </a:solidFill>
                <a:latin typeface="Tahoma" panose="020B0604030504040204" pitchFamily="34" charset="0"/>
                <a:ea typeface="Tahoma" panose="020B0604030504040204" pitchFamily="34" charset="0"/>
                <a:cs typeface="Tahoma" panose="020B0604030504040204" pitchFamily="34" charset="0"/>
              </a:rPr>
              <a:t>wagon</a:t>
            </a:r>
            <a:r>
              <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rPr>
              <a:t> cinsi</a:t>
            </a:r>
          </a:p>
          <a:p>
            <a:pPr marL="342900" lvl="0" indent="-342900" algn="just">
              <a:lnSpc>
                <a:spcPct val="107000"/>
              </a:lnSpc>
              <a:spcAft>
                <a:spcPts val="0"/>
              </a:spcAft>
              <a:buFont typeface="Symbol" panose="05050102010706020507" pitchFamily="18" charset="2"/>
              <a:buChar char=""/>
            </a:pPr>
            <a:r>
              <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rPr>
              <a:t>1600 cc ve altındaki motor hacimli</a:t>
            </a:r>
          </a:p>
          <a:p>
            <a:pPr marL="342900" lvl="0" indent="-342900" algn="just">
              <a:lnSpc>
                <a:spcPct val="107000"/>
              </a:lnSpc>
              <a:spcAft>
                <a:spcPts val="0"/>
              </a:spcAft>
              <a:buFont typeface="Symbol" panose="05050102010706020507" pitchFamily="18" charset="2"/>
              <a:buChar char=""/>
            </a:pPr>
            <a:r>
              <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rPr>
              <a:t>İşletme maliyetleri düşük ve ekonomik olan taşıtlar tercih edilecektir.</a:t>
            </a:r>
          </a:p>
          <a:p>
            <a:pPr marL="457200" algn="just">
              <a:lnSpc>
                <a:spcPct val="107000"/>
              </a:lnSpc>
              <a:spcAft>
                <a:spcPts val="800"/>
              </a:spcAft>
            </a:pPr>
            <a:r>
              <a:rPr lang="tr-TR" sz="2200" dirty="0">
                <a:solidFill>
                  <a:srgbClr val="FFFF00"/>
                </a:solidFill>
                <a:latin typeface="Tahoma" panose="020B0604030504040204" pitchFamily="34" charset="0"/>
                <a:ea typeface="Tahoma" panose="020B0604030504040204" pitchFamily="34" charset="0"/>
                <a:cs typeface="Tahoma" panose="020B0604030504040204" pitchFamily="34" charset="0"/>
              </a:rPr>
              <a:t> </a:t>
            </a:r>
            <a:endParaRPr lang="tr-TR" sz="2200" dirty="0">
              <a:solidFill>
                <a:srgbClr val="FFFF00"/>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10" name="Dikdörtgen 9"/>
          <p:cNvSpPr/>
          <p:nvPr/>
        </p:nvSpPr>
        <p:spPr>
          <a:xfrm>
            <a:off x="2984125" y="272715"/>
            <a:ext cx="6274058" cy="388696"/>
          </a:xfrm>
          <a:prstGeom prst="rect">
            <a:avLst/>
          </a:prstGeom>
        </p:spPr>
        <p:txBody>
          <a:bodyPr wrap="square">
            <a:spAutoFit/>
          </a:bodyPr>
          <a:lstStyle/>
          <a:p>
            <a:pPr algn="just">
              <a:lnSpc>
                <a:spcPct val="107000"/>
              </a:lnSpc>
              <a:spcAft>
                <a:spcPts val="800"/>
              </a:spcAft>
            </a:pPr>
            <a:r>
              <a:rPr lang="tr-TR" b="1" dirty="0">
                <a:solidFill>
                  <a:srgbClr val="00B0F0"/>
                </a:solidFill>
                <a:latin typeface="Tahoma" panose="020B0604030504040204" pitchFamily="34" charset="0"/>
                <a:ea typeface="Calibri" panose="020F0502020204030204" pitchFamily="34" charset="0"/>
                <a:cs typeface="Times New Roman" panose="02020603050405020304" pitchFamily="18" charset="0"/>
              </a:rPr>
              <a:t>RESMİ TAŞITLARIN EDİNİLMESİ VE </a:t>
            </a:r>
            <a:r>
              <a:rPr lang="tr-TR" b="1" dirty="0" smtClean="0">
                <a:solidFill>
                  <a:srgbClr val="00B0F0"/>
                </a:solidFill>
                <a:latin typeface="Tahoma" panose="020B0604030504040204" pitchFamily="34" charset="0"/>
                <a:ea typeface="Calibri" panose="020F0502020204030204" pitchFamily="34" charset="0"/>
                <a:cs typeface="Times New Roman" panose="02020603050405020304" pitchFamily="18" charset="0"/>
              </a:rPr>
              <a:t>KULLANILMASI</a:t>
            </a:r>
            <a:endParaRPr lang="tr-TR"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404307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3" name="Dikdörtgen 2"/>
          <p:cNvSpPr/>
          <p:nvPr/>
        </p:nvSpPr>
        <p:spPr>
          <a:xfrm>
            <a:off x="573551" y="1293050"/>
            <a:ext cx="11265523" cy="4093428"/>
          </a:xfrm>
          <a:prstGeom prst="rect">
            <a:avLst/>
          </a:prstGeom>
        </p:spPr>
        <p:txBody>
          <a:bodyPr wrap="square">
            <a:spAutoFit/>
          </a:bodyPr>
          <a:lstStyle/>
          <a:p>
            <a:r>
              <a:rPr lang="tr-TR" sz="2600" dirty="0" smtClean="0">
                <a:solidFill>
                  <a:srgbClr val="FFFF00"/>
                </a:solidFill>
                <a:latin typeface="Tahoma" panose="020B0604030504040204" pitchFamily="34" charset="0"/>
                <a:ea typeface="Tahoma" panose="020B0604030504040204" pitchFamily="34" charset="0"/>
                <a:cs typeface="Tahoma" panose="020B0604030504040204" pitchFamily="34" charset="0"/>
              </a:rPr>
              <a:t>	</a:t>
            </a:r>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Binek ve </a:t>
            </a:r>
            <a:r>
              <a:rPr lang="tr-TR" sz="2600" dirty="0" err="1">
                <a:solidFill>
                  <a:schemeClr val="accent1"/>
                </a:solidFill>
                <a:latin typeface="Tahoma" panose="020B0604030504040204" pitchFamily="34" charset="0"/>
                <a:ea typeface="Tahoma" panose="020B0604030504040204" pitchFamily="34" charset="0"/>
                <a:cs typeface="Tahoma" panose="020B0604030504040204" pitchFamily="34" charset="0"/>
              </a:rPr>
              <a:t>station</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 </a:t>
            </a:r>
            <a:r>
              <a:rPr lang="tr-TR" sz="2600" dirty="0" err="1">
                <a:solidFill>
                  <a:schemeClr val="accent1"/>
                </a:solidFill>
                <a:latin typeface="Tahoma" panose="020B0604030504040204" pitchFamily="34" charset="0"/>
                <a:ea typeface="Tahoma" panose="020B0604030504040204" pitchFamily="34" charset="0"/>
                <a:cs typeface="Tahoma" panose="020B0604030504040204" pitchFamily="34" charset="0"/>
              </a:rPr>
              <a:t>wagon</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 taşıtlarda 10 yılı diğer taşıtlarda 15 yılı doldurmamış olmak kaydıyla model yılı yeni olmayan araçlara öncelik verilecektir.)</a:t>
            </a:r>
          </a:p>
          <a:p>
            <a:endPar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Taşıtların </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verimli kullanımı ile işletme maliyetlerinin asgari seviyede indirilmesine yönelik gerekli önlemler ilgili idarelerce alınacaktır. Taşıtların izlenimi plaka bazında yapılacaktır. Harcama Yetkilileri taşıtların çalışma süresi, güzergahı, ortalama yakıt tüketim değeri, bakım maliyetleri ve sürücü performansı düzenli olarak izlenecektir.</a:t>
            </a:r>
          </a:p>
          <a:p>
            <a:endParaRPr lang="tr-TR" sz="2600"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3" name="Dikdörtgen 12"/>
          <p:cNvSpPr/>
          <p:nvPr/>
        </p:nvSpPr>
        <p:spPr>
          <a:xfrm>
            <a:off x="2749870" y="307563"/>
            <a:ext cx="6218640" cy="388696"/>
          </a:xfrm>
          <a:prstGeom prst="rect">
            <a:avLst/>
          </a:prstGeom>
        </p:spPr>
        <p:txBody>
          <a:bodyPr wrap="square">
            <a:spAutoFit/>
          </a:bodyPr>
          <a:lstStyle/>
          <a:p>
            <a:pPr algn="just">
              <a:lnSpc>
                <a:spcPct val="107000"/>
              </a:lnSpc>
              <a:spcAft>
                <a:spcPts val="800"/>
              </a:spcAft>
            </a:pPr>
            <a:r>
              <a:rPr lang="tr-TR" b="1" dirty="0">
                <a:solidFill>
                  <a:srgbClr val="00B0F0"/>
                </a:solidFill>
                <a:latin typeface="Tahoma" panose="020B0604030504040204" pitchFamily="34" charset="0"/>
                <a:ea typeface="Calibri" panose="020F0502020204030204" pitchFamily="34" charset="0"/>
                <a:cs typeface="Times New Roman" panose="02020603050405020304" pitchFamily="18" charset="0"/>
              </a:rPr>
              <a:t>RESMİ TAŞITLARIN EDİNİLMESİ VE </a:t>
            </a:r>
            <a:r>
              <a:rPr lang="tr-TR" b="1" dirty="0" smtClean="0">
                <a:solidFill>
                  <a:srgbClr val="00B0F0"/>
                </a:solidFill>
                <a:latin typeface="Tahoma" panose="020B0604030504040204" pitchFamily="34" charset="0"/>
                <a:ea typeface="Calibri" panose="020F0502020204030204" pitchFamily="34" charset="0"/>
                <a:cs typeface="Times New Roman" panose="02020603050405020304" pitchFamily="18" charset="0"/>
              </a:rPr>
              <a:t>KULLANILMASI</a:t>
            </a:r>
            <a:endParaRPr lang="tr-TR"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83163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2860730" y="252107"/>
            <a:ext cx="5194051" cy="520463"/>
          </a:xfrm>
          <a:prstGeom prst="rect">
            <a:avLst/>
          </a:prstGeom>
        </p:spPr>
        <p:txBody>
          <a:bodyPr wrap="none">
            <a:spAutoFit/>
          </a:bodyPr>
          <a:lstStyle/>
          <a:p>
            <a:pPr marL="457200" algn="just">
              <a:lnSpc>
                <a:spcPct val="107000"/>
              </a:lnSpc>
              <a:spcAft>
                <a:spcPts val="800"/>
              </a:spcAft>
            </a:pPr>
            <a:r>
              <a:rPr lang="tr-TR" sz="2600" b="1" dirty="0">
                <a:solidFill>
                  <a:srgbClr val="00B0F0"/>
                </a:solidFill>
                <a:latin typeface="Tahoma" panose="020B0604030504040204" pitchFamily="34" charset="0"/>
                <a:ea typeface="Calibri" panose="020F0502020204030204" pitchFamily="34" charset="0"/>
                <a:cs typeface="Times New Roman" panose="02020603050405020304" pitchFamily="18" charset="0"/>
              </a:rPr>
              <a:t>KAMU FİLO BİLGİ </a:t>
            </a:r>
            <a:r>
              <a:rPr lang="tr-TR" sz="2600" b="1" dirty="0" smtClean="0">
                <a:solidFill>
                  <a:srgbClr val="00B0F0"/>
                </a:solidFill>
                <a:latin typeface="Tahoma" panose="020B0604030504040204" pitchFamily="34" charset="0"/>
                <a:ea typeface="Calibri" panose="020F0502020204030204" pitchFamily="34" charset="0"/>
                <a:cs typeface="Times New Roman" panose="02020603050405020304" pitchFamily="18" charset="0"/>
              </a:rPr>
              <a:t>SİSTEMİ</a:t>
            </a:r>
            <a:endParaRPr lang="tr-TR" sz="26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393551" y="1014185"/>
            <a:ext cx="11445523" cy="4493538"/>
          </a:xfrm>
          <a:prstGeom prst="rect">
            <a:avLst/>
          </a:prstGeom>
        </p:spPr>
        <p:txBody>
          <a:bodyPr wrap="square">
            <a:spAutoFit/>
          </a:bodyPr>
          <a:lstStyle/>
          <a:p>
            <a:pPr algn="just"/>
            <a:r>
              <a:rPr lang="tr-TR" sz="2600" dirty="0" smtClean="0">
                <a:solidFill>
                  <a:srgbClr val="FFFF00"/>
                </a:solidFill>
                <a:latin typeface="Tahoma" panose="020B0604030504040204" pitchFamily="34" charset="0"/>
                <a:ea typeface="Tahoma" panose="020B0604030504040204" pitchFamily="34" charset="0"/>
                <a:cs typeface="Tahoma" panose="020B0604030504040204" pitchFamily="34" charset="0"/>
              </a:rPr>
              <a:t>	</a:t>
            </a:r>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Bilindiği </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üzere 17.05.2024 tarihli 32549 sayılı Resmi Gazete ile Tasarruf Tedbirleri konulu Cumhurbaşkanlığı Genelgesi (2024/7) yayımlanmıştır. Mezkûr Genelgede Resmi Taşıtların Edinilmesi ve Kullanılması Bölümünde;</a:t>
            </a:r>
          </a:p>
          <a:p>
            <a:pPr algn="just"/>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Mevcut </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taşıtlar ihtiyaç analizleri ve tasarruf anlayışı çerçevesinde ivedilikle gözden geçirilecektir. Ekonomik ömrünü tamamlamış olanlar tasfiye edilecek, ihtiyaç fazlası taşıtlar ise tasfiye edilmek yada ihtiyacı olan kurumlara devredilmek üzere Hazine ve Maliye Bakanlığında bildirileceği düzenlenmiştir. </a:t>
            </a:r>
            <a:endPar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endParaRPr>
          </a:p>
          <a:p>
            <a:pPr algn="just"/>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	</a:t>
            </a:r>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Hazine </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ve Maliye Bakanlığımızca 2021/14 sayılı Cumhurbaşkanlığı Genelgesi doğrultusunda tüm kamu kurumlarına 23.09.2021 tarihli ve 588007 sayılı yazı ile söz konusu hususların nasıl uygulanacağı duyurulmuştur.</a:t>
            </a:r>
          </a:p>
        </p:txBody>
      </p:sp>
    </p:spTree>
    <p:extLst>
      <p:ext uri="{BB962C8B-B14F-4D97-AF65-F5344CB8AC3E}">
        <p14:creationId xmlns:p14="http://schemas.microsoft.com/office/powerpoint/2010/main" val="19077729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3283235" y="234170"/>
            <a:ext cx="4823756" cy="520463"/>
          </a:xfrm>
          <a:prstGeom prst="rect">
            <a:avLst/>
          </a:prstGeom>
        </p:spPr>
        <p:txBody>
          <a:bodyPr wrap="none">
            <a:spAutoFit/>
          </a:bodyPr>
          <a:lstStyle/>
          <a:p>
            <a:pPr algn="just">
              <a:lnSpc>
                <a:spcPct val="107000"/>
              </a:lnSpc>
              <a:spcAft>
                <a:spcPts val="800"/>
              </a:spcAft>
            </a:pPr>
            <a:r>
              <a:rPr lang="tr-TR" sz="2600" dirty="0">
                <a:solidFill>
                  <a:srgbClr val="00B0F0"/>
                </a:solidFill>
                <a:latin typeface="Tahoma" panose="020B0604030504040204" pitchFamily="34" charset="0"/>
                <a:ea typeface="Calibri" panose="020F0502020204030204" pitchFamily="34" charset="0"/>
                <a:cs typeface="Times New Roman" panose="02020603050405020304" pitchFamily="18" charset="0"/>
              </a:rPr>
              <a:t>Kamu Filo Sistemi </a:t>
            </a:r>
            <a:r>
              <a:rPr lang="tr-TR" sz="2600" dirty="0" smtClean="0">
                <a:solidFill>
                  <a:srgbClr val="00B0F0"/>
                </a:solidFill>
                <a:latin typeface="Tahoma" panose="020B0604030504040204" pitchFamily="34" charset="0"/>
                <a:ea typeface="Calibri" panose="020F0502020204030204" pitchFamily="34" charset="0"/>
                <a:cs typeface="Times New Roman" panose="02020603050405020304" pitchFamily="18" charset="0"/>
              </a:rPr>
              <a:t>Çerçevesinde</a:t>
            </a:r>
            <a:endParaRPr lang="tr-TR" sz="26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533748" y="1331699"/>
            <a:ext cx="11355523" cy="4093428"/>
          </a:xfrm>
          <a:prstGeom prst="rect">
            <a:avLst/>
          </a:prstGeom>
        </p:spPr>
        <p:txBody>
          <a:bodyPr wrap="square">
            <a:spAutoFit/>
          </a:bodyPr>
          <a:lstStyle/>
          <a:p>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a:t>
            </a:r>
            <a:r>
              <a:rPr lang="tr-TR" sz="2600"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Kamu Kurumlarca yapılan Taşıt İhtiyaç Analizi sonrasında ,ihtiyaç fazlası olan taşıtla diğer idarelere bedelsiz olarak devredilmek üzere ilgi yazı ekindeki form doldurularak resmi yazıyla Hazine ve Maliye Bakanlığına bildirilecektir.</a:t>
            </a:r>
          </a:p>
          <a:p>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	Bakanlığımıza bildirilen atıl taşıtlar www.kamufilo@hmb.gov.tr adresinden kamu idareleriyle paylaşılacaktır.</a:t>
            </a:r>
          </a:p>
          <a:p>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	Söz konusu taşıtlar başka bir idareye devredilinceye kadar taşıt sahibi idare tarafından muhafaza edilecektir.(Bedelsiz Devir İşlemleri Taşınır Mal Yönetmeliğinin 31.maddesine gereğince, mevzuatına göre yetkili organların onayını aldıktan sonra)</a:t>
            </a:r>
          </a:p>
        </p:txBody>
      </p:sp>
    </p:spTree>
    <p:extLst>
      <p:ext uri="{BB962C8B-B14F-4D97-AF65-F5344CB8AC3E}">
        <p14:creationId xmlns:p14="http://schemas.microsoft.com/office/powerpoint/2010/main" val="1751462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573551" y="1099912"/>
            <a:ext cx="11265523" cy="4493538"/>
          </a:xfrm>
          <a:prstGeom prst="rect">
            <a:avLst/>
          </a:prstGeom>
        </p:spPr>
        <p:txBody>
          <a:bodyPr wrap="square">
            <a:spAutoFit/>
          </a:bodyPr>
          <a:lstStyle/>
          <a:p>
            <a:pPr algn="just"/>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	Ekonomik ömrünü tamamlamış taşıtlar ise Hazine ve Maliye Bakanlığımıza bildirilmeyecektir.237 sayılı Taşıt Kanunun 13. Maddesi uyarınca Karayolları veya Devlet Su İşleri veya İl Özel İdaresinden bir makine mühendisi ilgili kurum sorumlu personeli ve trafik personelinin katılımıyla oluşturulacak komisyon tarafından verilen raporla.(Taşınır Mal Yönetmeliğine tabi idareler için Mezkur Yönetmeliğin 28. Maddesindeki hususlar dikkate alınarak)</a:t>
            </a:r>
          </a:p>
          <a:p>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	Atıl Taşıtlardan talep etmek isteyen ilgili kamu idareleri ise taleplerini resmi yazıyla Hazine ve Maliye Bakanlığımıza ileteceklerdir. Talepler idarelerin ihtiyaçları dikkate alınarak değerlendirilecektir.</a:t>
            </a:r>
          </a:p>
          <a:p>
            <a:r>
              <a:rPr lang="tr-TR" sz="2600" dirty="0">
                <a:solidFill>
                  <a:srgbClr val="FFFF00"/>
                </a:solidFill>
                <a:latin typeface="Tahoma" panose="020B0604030504040204" pitchFamily="34" charset="0"/>
                <a:ea typeface="Tahoma" panose="020B0604030504040204" pitchFamily="34" charset="0"/>
                <a:cs typeface="Tahoma" panose="020B0604030504040204" pitchFamily="34" charset="0"/>
              </a:rPr>
              <a:t> </a:t>
            </a:r>
          </a:p>
        </p:txBody>
      </p:sp>
      <p:sp>
        <p:nvSpPr>
          <p:cNvPr id="10" name="Dikdörtgen 9"/>
          <p:cNvSpPr/>
          <p:nvPr/>
        </p:nvSpPr>
        <p:spPr>
          <a:xfrm>
            <a:off x="3320180" y="234170"/>
            <a:ext cx="4823756" cy="520463"/>
          </a:xfrm>
          <a:prstGeom prst="rect">
            <a:avLst/>
          </a:prstGeom>
        </p:spPr>
        <p:txBody>
          <a:bodyPr wrap="none">
            <a:spAutoFit/>
          </a:bodyPr>
          <a:lstStyle/>
          <a:p>
            <a:pPr algn="just">
              <a:lnSpc>
                <a:spcPct val="107000"/>
              </a:lnSpc>
              <a:spcAft>
                <a:spcPts val="800"/>
              </a:spcAft>
            </a:pPr>
            <a:r>
              <a:rPr lang="tr-TR" sz="2600" dirty="0">
                <a:solidFill>
                  <a:srgbClr val="00B0F0"/>
                </a:solidFill>
                <a:latin typeface="Tahoma" panose="020B0604030504040204" pitchFamily="34" charset="0"/>
                <a:ea typeface="Calibri" panose="020F0502020204030204" pitchFamily="34" charset="0"/>
                <a:cs typeface="Times New Roman" panose="02020603050405020304" pitchFamily="18" charset="0"/>
              </a:rPr>
              <a:t>Kamu Filo Sistemi </a:t>
            </a:r>
            <a:r>
              <a:rPr lang="tr-TR" sz="2600" dirty="0" smtClean="0">
                <a:solidFill>
                  <a:srgbClr val="00B0F0"/>
                </a:solidFill>
                <a:latin typeface="Tahoma" panose="020B0604030504040204" pitchFamily="34" charset="0"/>
                <a:ea typeface="Calibri" panose="020F0502020204030204" pitchFamily="34" charset="0"/>
                <a:cs typeface="Times New Roman" panose="02020603050405020304" pitchFamily="18" charset="0"/>
              </a:rPr>
              <a:t>Çerçevesinde</a:t>
            </a:r>
            <a:endParaRPr lang="tr-TR" sz="26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603092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3748994" y="228448"/>
            <a:ext cx="4567276" cy="497316"/>
          </a:xfrm>
          <a:prstGeom prst="rect">
            <a:avLst/>
          </a:prstGeom>
        </p:spPr>
        <p:txBody>
          <a:bodyPr wrap="none">
            <a:spAutoFit/>
          </a:bodyPr>
          <a:lstStyle/>
          <a:p>
            <a:pPr algn="just">
              <a:lnSpc>
                <a:spcPct val="107000"/>
              </a:lnSpc>
              <a:spcAft>
                <a:spcPts val="800"/>
              </a:spcAft>
            </a:pPr>
            <a:r>
              <a:rPr lang="tr-TR" sz="2600" b="1" dirty="0">
                <a:solidFill>
                  <a:srgbClr val="00B0F0"/>
                </a:solidFill>
                <a:latin typeface="Tahoma" panose="020B0604030504040204" pitchFamily="34" charset="0"/>
                <a:ea typeface="Calibri" panose="020F0502020204030204" pitchFamily="34" charset="0"/>
                <a:cs typeface="Times New Roman" panose="02020603050405020304" pitchFamily="18" charset="0"/>
              </a:rPr>
              <a:t>HABERLEŞME </a:t>
            </a:r>
            <a:r>
              <a:rPr lang="tr-TR" sz="2600" b="1" dirty="0" smtClean="0">
                <a:solidFill>
                  <a:srgbClr val="00B0F0"/>
                </a:solidFill>
                <a:latin typeface="Tahoma" panose="020B0604030504040204" pitchFamily="34" charset="0"/>
                <a:ea typeface="Calibri" panose="020F0502020204030204" pitchFamily="34" charset="0"/>
                <a:cs typeface="Times New Roman" panose="02020603050405020304" pitchFamily="18" charset="0"/>
              </a:rPr>
              <a:t>GİDERLERİ</a:t>
            </a:r>
            <a:endParaRPr lang="tr-TR" sz="26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393551" y="964377"/>
            <a:ext cx="11445523" cy="5293757"/>
          </a:xfrm>
          <a:prstGeom prst="rect">
            <a:avLst/>
          </a:prstGeom>
        </p:spPr>
        <p:txBody>
          <a:bodyPr wrap="square">
            <a:spAutoFit/>
          </a:bodyPr>
          <a:lstStyle/>
          <a:p>
            <a:pPr algn="just"/>
            <a:r>
              <a:rPr lang="tr-TR" sz="2600" dirty="0" smtClean="0">
                <a:solidFill>
                  <a:srgbClr val="FFFF00"/>
                </a:solidFill>
                <a:latin typeface="Tahoma" panose="020B0604030504040204" pitchFamily="34" charset="0"/>
                <a:ea typeface="Tahoma" panose="020B0604030504040204" pitchFamily="34" charset="0"/>
                <a:cs typeface="Tahoma" panose="020B0604030504040204" pitchFamily="34" charset="0"/>
              </a:rPr>
              <a:t>	</a:t>
            </a:r>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Kamu </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Kurum ve kuruluşlarının Harcama Yetkilileri, haberleşme giderlerini hizmet gerekleri ve teknolojik imkanlar çerçevesinde gözden geçirerek kaynakların verimli kullanılması hususunda sayı, tutar veya kullanım kısıtlamaları dahil gerekli her türlü tedbirleri alacaktır</a:t>
            </a:r>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a:t>
            </a:r>
          </a:p>
          <a:p>
            <a:pPr algn="just"/>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Özel-Resmi Görüşme ayrımı Merkezi Yönetim Harcama Belgeleri Yönetmeliği Madde 43 ile Mahalli İdareler Harcama Belgelerinin 33 maddesi varsa toplu SMS satın alınımların gözden geçirilmesi )</a:t>
            </a:r>
          </a:p>
          <a:p>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Haberleşme </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Giderleri Ayrıntılı Bütçe(Cumhurbaşkanlığı Strateji ve Bütçe Başkanlığı Analitik Bütçe Sınıflandırmasına İlişkin Rehber)</a:t>
            </a:r>
          </a:p>
          <a:p>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3.5.2 Haberleşme Giderleri</a:t>
            </a:r>
          </a:p>
          <a:p>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3.5.2.1 Posta ve Telgraf </a:t>
            </a:r>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Giderleri</a:t>
            </a:r>
          </a:p>
          <a:p>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3.5.2.2 </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Telefon Abonelik ve Kullanım Ücretleri</a:t>
            </a:r>
          </a:p>
          <a:p>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3.5.2.3 Bilgiye Abonelik ve İnternet Erişimi Giderleri</a:t>
            </a:r>
          </a:p>
        </p:txBody>
      </p:sp>
    </p:spTree>
    <p:extLst>
      <p:ext uri="{BB962C8B-B14F-4D97-AF65-F5344CB8AC3E}">
        <p14:creationId xmlns:p14="http://schemas.microsoft.com/office/powerpoint/2010/main" val="25216027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483550" y="940413"/>
            <a:ext cx="11355523" cy="5293757"/>
          </a:xfrm>
          <a:prstGeom prst="rect">
            <a:avLst/>
          </a:prstGeom>
        </p:spPr>
        <p:txBody>
          <a:bodyPr wrap="square">
            <a:spAutoFit/>
          </a:bodyPr>
          <a:lstStyle/>
          <a:p>
            <a:pPr algn="just"/>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3.5.2.4 Haberleşme Cihazları Ruhsat ve Kullanım Giderleri</a:t>
            </a:r>
          </a:p>
          <a:p>
            <a:pPr algn="just"/>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3.5.2.5 Uydu Haberleşme Giderleri</a:t>
            </a:r>
          </a:p>
          <a:p>
            <a:pPr algn="just"/>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3.5.2.6 Hat Kira Giderleri</a:t>
            </a:r>
          </a:p>
          <a:p>
            <a:pPr algn="just"/>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3.5.2.90 Diğer Haberleşme Giderleri</a:t>
            </a:r>
          </a:p>
          <a:p>
            <a:pPr algn="just"/>
            <a:endPar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endParaRPr>
          </a:p>
          <a:p>
            <a:pPr algn="just"/>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Harcama </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kalemlerinden oluşmaktadır.</a:t>
            </a:r>
          </a:p>
          <a:p>
            <a:pPr algn="just"/>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Kurum Hizmetlerinin gerektirdiği zorunlu haller ile güvenlik ,istihbarat, askeri ve uluslararası ilişkiler maksatlı milletlerarası görüşmelere açılacak telefonlar;</a:t>
            </a:r>
          </a:p>
          <a:p>
            <a:pPr algn="just"/>
            <a:endPar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endParaRPr>
          </a:p>
          <a:p>
            <a:pPr algn="just"/>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Bakanlıklarda</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 bağlı, ilgili ve ilişkili kuruluşlarda Bakan</a:t>
            </a:r>
          </a:p>
          <a:p>
            <a:pPr algn="just"/>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İl </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Özel İdarelerinde Vali</a:t>
            </a:r>
          </a:p>
          <a:p>
            <a:pPr algn="just"/>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Belediyelerde Belediye Başkanı</a:t>
            </a:r>
          </a:p>
          <a:p>
            <a:pPr algn="just"/>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Diğer İdarelerde Üst Yönetici tarafından belirlenecektir.</a:t>
            </a:r>
          </a:p>
        </p:txBody>
      </p:sp>
      <p:sp>
        <p:nvSpPr>
          <p:cNvPr id="10" name="Dikdörtgen 9"/>
          <p:cNvSpPr/>
          <p:nvPr/>
        </p:nvSpPr>
        <p:spPr>
          <a:xfrm>
            <a:off x="3748364" y="197538"/>
            <a:ext cx="4567276" cy="497316"/>
          </a:xfrm>
          <a:prstGeom prst="rect">
            <a:avLst/>
          </a:prstGeom>
        </p:spPr>
        <p:txBody>
          <a:bodyPr wrap="none">
            <a:spAutoFit/>
          </a:bodyPr>
          <a:lstStyle/>
          <a:p>
            <a:pPr algn="just">
              <a:lnSpc>
                <a:spcPct val="107000"/>
              </a:lnSpc>
              <a:spcAft>
                <a:spcPts val="800"/>
              </a:spcAft>
            </a:pPr>
            <a:r>
              <a:rPr lang="tr-TR" sz="2600" b="1" dirty="0">
                <a:solidFill>
                  <a:srgbClr val="00B0F0"/>
                </a:solidFill>
                <a:latin typeface="Tahoma" panose="020B0604030504040204" pitchFamily="34" charset="0"/>
                <a:ea typeface="Calibri" panose="020F0502020204030204" pitchFamily="34" charset="0"/>
                <a:cs typeface="Times New Roman" panose="02020603050405020304" pitchFamily="18" charset="0"/>
              </a:rPr>
              <a:t>HABERLEŞME </a:t>
            </a:r>
            <a:r>
              <a:rPr lang="tr-TR" sz="2600" b="1" dirty="0" smtClean="0">
                <a:solidFill>
                  <a:srgbClr val="00B0F0"/>
                </a:solidFill>
                <a:latin typeface="Tahoma" panose="020B0604030504040204" pitchFamily="34" charset="0"/>
                <a:ea typeface="Calibri" panose="020F0502020204030204" pitchFamily="34" charset="0"/>
                <a:cs typeface="Times New Roman" panose="02020603050405020304" pitchFamily="18" charset="0"/>
              </a:rPr>
              <a:t>GİDERLERİ</a:t>
            </a:r>
            <a:endParaRPr lang="tr-TR" sz="26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2468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573551" y="1405177"/>
            <a:ext cx="10931684" cy="4335098"/>
          </a:xfrm>
          <a:prstGeom prst="rect">
            <a:avLst/>
          </a:prstGeom>
        </p:spPr>
        <p:txBody>
          <a:bodyPr wrap="square">
            <a:spAutoFit/>
          </a:bodyPr>
          <a:lstStyle/>
          <a:p>
            <a:pPr marL="342900" lvl="0" indent="-342900" algn="just">
              <a:lnSpc>
                <a:spcPct val="107000"/>
              </a:lnSpc>
              <a:spcAft>
                <a:spcPts val="0"/>
              </a:spcAft>
              <a:buFont typeface="Symbol" panose="05050102010706020507" pitchFamily="18" charset="2"/>
              <a:buChar char=""/>
            </a:pPr>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Cumhurbaşkanı </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Yardımcısı</a:t>
            </a:r>
          </a:p>
          <a:p>
            <a:pPr marL="342900" lvl="0" indent="-342900" algn="just">
              <a:lnSpc>
                <a:spcPct val="107000"/>
              </a:lnSpc>
              <a:spcAft>
                <a:spcPts val="0"/>
              </a:spcAft>
              <a:buFont typeface="Symbol" panose="05050102010706020507" pitchFamily="18" charset="2"/>
              <a:buChar char=""/>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Bakanlar</a:t>
            </a:r>
          </a:p>
          <a:p>
            <a:pPr marL="342900" lvl="0" indent="-342900" algn="just">
              <a:lnSpc>
                <a:spcPct val="107000"/>
              </a:lnSpc>
              <a:spcAft>
                <a:spcPts val="0"/>
              </a:spcAft>
              <a:buFont typeface="Symbol" panose="05050102010706020507" pitchFamily="18" charset="2"/>
              <a:buChar char=""/>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Yüksek Yargı Organları Başkanları</a:t>
            </a:r>
          </a:p>
          <a:p>
            <a:pPr marL="342900" lvl="0" indent="-342900" algn="just">
              <a:lnSpc>
                <a:spcPct val="107000"/>
              </a:lnSpc>
              <a:spcAft>
                <a:spcPts val="0"/>
              </a:spcAft>
              <a:buFont typeface="Symbol" panose="05050102010706020507" pitchFamily="18" charset="2"/>
              <a:buChar char=""/>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Valiler</a:t>
            </a:r>
          </a:p>
          <a:p>
            <a:pPr marL="342900" lvl="0" indent="-342900" algn="just">
              <a:lnSpc>
                <a:spcPct val="107000"/>
              </a:lnSpc>
              <a:spcAft>
                <a:spcPts val="0"/>
              </a:spcAft>
              <a:buFont typeface="Symbol" panose="05050102010706020507" pitchFamily="18" charset="2"/>
              <a:buChar char=""/>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Belediye Başkanları</a:t>
            </a:r>
          </a:p>
          <a:p>
            <a:pPr marL="342900" lvl="0" indent="-342900" algn="just">
              <a:lnSpc>
                <a:spcPct val="107000"/>
              </a:lnSpc>
              <a:spcAft>
                <a:spcPts val="0"/>
              </a:spcAft>
              <a:buFont typeface="Symbol" panose="05050102010706020507" pitchFamily="18" charset="2"/>
              <a:buChar char=""/>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3 sayılı Cumhurbaşkanlığı Kararnamesinin (I) Sayılı Cetvelde yer alanlar.</a:t>
            </a:r>
          </a:p>
          <a:p>
            <a:pPr marL="342900" lvl="0" indent="-342900" algn="just">
              <a:lnSpc>
                <a:spcPct val="107000"/>
              </a:lnSpc>
              <a:spcAft>
                <a:spcPts val="0"/>
              </a:spcAft>
              <a:buFont typeface="Symbol" panose="05050102010706020507" pitchFamily="18" charset="2"/>
              <a:buChar char=""/>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Belediyelerde Genel Sekreterler ve Genel Müdürler</a:t>
            </a:r>
          </a:p>
          <a:p>
            <a:pPr marL="342900" lvl="0" indent="-342900" algn="just">
              <a:lnSpc>
                <a:spcPct val="107000"/>
              </a:lnSpc>
              <a:spcAft>
                <a:spcPts val="800"/>
              </a:spcAft>
              <a:buFont typeface="Symbol" panose="05050102010706020507" pitchFamily="18" charset="2"/>
              <a:buChar char=""/>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Bakanlıklar, bağlı, ilgili ve ilişkili kuruluşlarda Bakan, Belediyelerde Belediye Başkanı, diğer idarelerde üst yöneticiler tarafından belirlenen makamlar içinde tahsis edilebilecektir.</a:t>
            </a:r>
            <a:endParaRPr lang="tr-TR" sz="2600" dirty="0">
              <a:solidFill>
                <a:schemeClr val="accent1"/>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3" name="Dikdörtgen 2"/>
          <p:cNvSpPr/>
          <p:nvPr/>
        </p:nvSpPr>
        <p:spPr>
          <a:xfrm>
            <a:off x="3296412" y="884393"/>
            <a:ext cx="4067139" cy="497316"/>
          </a:xfrm>
          <a:prstGeom prst="rect">
            <a:avLst/>
          </a:prstGeom>
        </p:spPr>
        <p:txBody>
          <a:bodyPr wrap="none">
            <a:spAutoFit/>
          </a:bodyPr>
          <a:lstStyle/>
          <a:p>
            <a:pPr algn="just">
              <a:lnSpc>
                <a:spcPct val="107000"/>
              </a:lnSpc>
              <a:spcAft>
                <a:spcPts val="800"/>
              </a:spcAft>
            </a:pPr>
            <a:r>
              <a:rPr lang="tr-TR" sz="2600" b="1" dirty="0">
                <a:solidFill>
                  <a:schemeClr val="accent1"/>
                </a:solidFill>
                <a:latin typeface="Tahoma" panose="020B0604030504040204" pitchFamily="34" charset="0"/>
                <a:ea typeface="Calibri" panose="020F0502020204030204" pitchFamily="34" charset="0"/>
                <a:cs typeface="Times New Roman" panose="02020603050405020304" pitchFamily="18" charset="0"/>
              </a:rPr>
              <a:t>Cep Telefonları sadece,</a:t>
            </a:r>
            <a:endParaRPr lang="tr-TR" sz="2600"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3" name="Dikdörtgen 12"/>
          <p:cNvSpPr/>
          <p:nvPr/>
        </p:nvSpPr>
        <p:spPr>
          <a:xfrm>
            <a:off x="3952194" y="278693"/>
            <a:ext cx="4567276" cy="497316"/>
          </a:xfrm>
          <a:prstGeom prst="rect">
            <a:avLst/>
          </a:prstGeom>
        </p:spPr>
        <p:txBody>
          <a:bodyPr wrap="none">
            <a:spAutoFit/>
          </a:bodyPr>
          <a:lstStyle/>
          <a:p>
            <a:pPr algn="just">
              <a:lnSpc>
                <a:spcPct val="107000"/>
              </a:lnSpc>
              <a:spcAft>
                <a:spcPts val="800"/>
              </a:spcAft>
            </a:pPr>
            <a:r>
              <a:rPr lang="tr-TR" sz="2600" b="1" dirty="0">
                <a:solidFill>
                  <a:srgbClr val="00B0F0"/>
                </a:solidFill>
                <a:latin typeface="Tahoma" panose="020B0604030504040204" pitchFamily="34" charset="0"/>
                <a:ea typeface="Calibri" panose="020F0502020204030204" pitchFamily="34" charset="0"/>
                <a:cs typeface="Times New Roman" panose="02020603050405020304" pitchFamily="18" charset="0"/>
              </a:rPr>
              <a:t>HABERLEŞME </a:t>
            </a:r>
            <a:r>
              <a:rPr lang="tr-TR" sz="2600" b="1" dirty="0" smtClean="0">
                <a:solidFill>
                  <a:srgbClr val="00B0F0"/>
                </a:solidFill>
                <a:latin typeface="Tahoma" panose="020B0604030504040204" pitchFamily="34" charset="0"/>
                <a:ea typeface="Calibri" panose="020F0502020204030204" pitchFamily="34" charset="0"/>
                <a:cs typeface="Times New Roman" panose="02020603050405020304" pitchFamily="18" charset="0"/>
              </a:rPr>
              <a:t>GİDERLERİ</a:t>
            </a:r>
            <a:endParaRPr lang="tr-TR" sz="26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204764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3" name="Dikdörtgen 2"/>
          <p:cNvSpPr/>
          <p:nvPr/>
        </p:nvSpPr>
        <p:spPr>
          <a:xfrm>
            <a:off x="483550" y="940413"/>
            <a:ext cx="11355523" cy="5693866"/>
          </a:xfrm>
          <a:prstGeom prst="rect">
            <a:avLst/>
          </a:prstGeom>
        </p:spPr>
        <p:txBody>
          <a:bodyPr wrap="square">
            <a:spAutoFit/>
          </a:bodyPr>
          <a:lstStyle/>
          <a:p>
            <a:pPr algn="just"/>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Son bendi </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gereğince Bakanlar, Belediye Başkanları ve üst yöneticiler tarafından ; cep telefonu tahsis edilen makamlar için aylık cep telefonu görüşme limitleri ,1800 gösterge rakamının memur aylık katsayısıyla çarpımı sonucu bulunacak tutarı geçmeyecektir.(1800x0.760871=1369,56 TL) Son bende sayılan Makamlarca cep telefonu tahsis edilen makamların listesi Bakanlar tarafından belirlenen makamlar Cumhurbaşkanlığına, Belediye Başkanları tarafından belirlenenler ise Çevre Şehircilik İklim  ve Değişikliği Bakanlığına Bildirilecektir.</a:t>
            </a:r>
          </a:p>
          <a:p>
            <a:pPr algn="just"/>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Son </a:t>
            </a:r>
            <a:r>
              <a:rPr lang="tr-TR" sz="2600" dirty="0" err="1">
                <a:solidFill>
                  <a:schemeClr val="accent1"/>
                </a:solidFill>
                <a:latin typeface="Tahoma" panose="020B0604030504040204" pitchFamily="34" charset="0"/>
                <a:ea typeface="Tahoma" panose="020B0604030504040204" pitchFamily="34" charset="0"/>
                <a:cs typeface="Tahoma" panose="020B0604030504040204" pitchFamily="34" charset="0"/>
              </a:rPr>
              <a:t>bend</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 hariç üste sayılan makamlara herhangi bir tutar sınırlaması bulunmamaktadır.</a:t>
            </a:r>
          </a:p>
          <a:p>
            <a:pPr algn="just"/>
            <a:endPar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pPr algn="just"/>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Kamu </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Kurum ve Kuruluşları, tebligatlarını ilgili mevzuatında belirtilen istisna tutulan durumlar hariç elektronik tebligat sistemlerini kullanarak yapacaklardır.</a:t>
            </a:r>
          </a:p>
        </p:txBody>
      </p:sp>
      <p:sp>
        <p:nvSpPr>
          <p:cNvPr id="13" name="Dikdörtgen 12"/>
          <p:cNvSpPr/>
          <p:nvPr/>
        </p:nvSpPr>
        <p:spPr>
          <a:xfrm>
            <a:off x="3721285" y="223114"/>
            <a:ext cx="4567276" cy="497316"/>
          </a:xfrm>
          <a:prstGeom prst="rect">
            <a:avLst/>
          </a:prstGeom>
        </p:spPr>
        <p:txBody>
          <a:bodyPr wrap="none">
            <a:spAutoFit/>
          </a:bodyPr>
          <a:lstStyle/>
          <a:p>
            <a:pPr algn="just">
              <a:lnSpc>
                <a:spcPct val="107000"/>
              </a:lnSpc>
              <a:spcAft>
                <a:spcPts val="800"/>
              </a:spcAft>
            </a:pPr>
            <a:r>
              <a:rPr lang="tr-TR" sz="2600" b="1" dirty="0">
                <a:solidFill>
                  <a:srgbClr val="00B0F0"/>
                </a:solidFill>
                <a:latin typeface="Tahoma" panose="020B0604030504040204" pitchFamily="34" charset="0"/>
                <a:ea typeface="Calibri" panose="020F0502020204030204" pitchFamily="34" charset="0"/>
                <a:cs typeface="Times New Roman" panose="02020603050405020304" pitchFamily="18" charset="0"/>
              </a:rPr>
              <a:t>HABERLEŞME </a:t>
            </a:r>
            <a:r>
              <a:rPr lang="tr-TR" sz="2600" b="1" dirty="0" smtClean="0">
                <a:solidFill>
                  <a:srgbClr val="00B0F0"/>
                </a:solidFill>
                <a:latin typeface="Tahoma" panose="020B0604030504040204" pitchFamily="34" charset="0"/>
                <a:ea typeface="Calibri" panose="020F0502020204030204" pitchFamily="34" charset="0"/>
                <a:cs typeface="Times New Roman" panose="02020603050405020304" pitchFamily="18" charset="0"/>
              </a:rPr>
              <a:t>GİDERLERİ</a:t>
            </a:r>
            <a:endParaRPr lang="tr-TR" sz="26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144297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483551" y="1099435"/>
            <a:ext cx="11445523" cy="4862870"/>
          </a:xfrm>
          <a:prstGeom prst="rect">
            <a:avLst/>
          </a:prstGeom>
        </p:spPr>
        <p:txBody>
          <a:bodyPr wrap="square">
            <a:spAutoFit/>
          </a:bodyPr>
          <a:lstStyle/>
          <a:p>
            <a:r>
              <a:rPr lang="tr-TR" sz="2200" dirty="0" smtClean="0">
                <a:solidFill>
                  <a:srgbClr val="FFFF00"/>
                </a:solidFill>
              </a:rPr>
              <a:t>	</a:t>
            </a:r>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Kamu Kaynağı: Borçlanma suretiyle elde edilen imkanlar dâhil kamuya ait gelirler, taşınır ve taşınmazlar, hesaplarda bulunan para, alacak ve haklar ile her türlü değerleri ifade eder.(5018 Sayılı Kamu Mali Yönetimi Kontrol Kanunun 3/g maddesi)</a:t>
            </a:r>
          </a:p>
          <a:p>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	</a:t>
            </a:r>
            <a:r>
              <a:rPr lang="tr-TR" sz="24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Kamu </a:t>
            </a:r>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Gideri : Kanunlarına ve Cumhurbaşkanlığı kararnamelerine dayanılarak; yaptırılan iş, alınan mal ve hizmet bedelleri, sosyal güvenlik katkı payları, iç ve dış borç faizleri, borçlanma genel giderleri, borçlanma araçlarının iskontolu satışından doğan farklar, ekonomik mali ve sosyal transferler, verilen bağış ve yardımlar ile diğer giderleri.(5018 sayılı Kamu Mali Yönetimi ve Kontrol Kanunun3/h maddesi)</a:t>
            </a:r>
          </a:p>
          <a:p>
            <a:r>
              <a:rPr lang="tr-TR" sz="24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Ölçek </a:t>
            </a:r>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Ekonomisi : Bir ürünün yada hizmetin üretiminde üretim maliyetinin düşürülerek birim miktarının artırılması. Tüketim de ise ürünün yada hizmetin geliş maliyetinin çok alım yapılarak birim başı maliyet külfetinin aşağıya çekilmesidir.</a:t>
            </a:r>
          </a:p>
          <a:p>
            <a:endParaRPr lang="tr-TR" sz="2200"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4" name="Metin kutusu 13"/>
          <p:cNvSpPr txBox="1"/>
          <p:nvPr/>
        </p:nvSpPr>
        <p:spPr>
          <a:xfrm>
            <a:off x="3135523" y="85366"/>
            <a:ext cx="4963885" cy="707886"/>
          </a:xfrm>
          <a:prstGeom prst="rect">
            <a:avLst/>
          </a:prstGeom>
          <a:noFill/>
        </p:spPr>
        <p:txBody>
          <a:bodyPr wrap="square" rtlCol="0">
            <a:spAutoFit/>
          </a:bodyPr>
          <a:lstStyle/>
          <a:p>
            <a:pPr algn="ctr"/>
            <a:r>
              <a:rPr lang="tr-TR" sz="4000" b="1" dirty="0">
                <a:solidFill>
                  <a:schemeClr val="accent1"/>
                </a:solidFill>
              </a:rPr>
              <a:t>Tasarruf Tedbirleri</a:t>
            </a:r>
          </a:p>
        </p:txBody>
      </p:sp>
    </p:spTree>
    <p:extLst>
      <p:ext uri="{BB962C8B-B14F-4D97-AF65-F5344CB8AC3E}">
        <p14:creationId xmlns:p14="http://schemas.microsoft.com/office/powerpoint/2010/main" val="22774288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393551" y="834382"/>
            <a:ext cx="11445523" cy="5693866"/>
          </a:xfrm>
          <a:prstGeom prst="rect">
            <a:avLst/>
          </a:prstGeom>
        </p:spPr>
        <p:txBody>
          <a:bodyPr wrap="square">
            <a:spAutoFit/>
          </a:bodyPr>
          <a:lstStyle/>
          <a:p>
            <a:pPr algn="just"/>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Kamu Kurum ve Kuruluşları, tebligatlarını ilgili mevzuatında belirtilen istisna tutulan durumlar hariç elektronik tebligat sistemlerini kullanarak yapacaklardır.</a:t>
            </a:r>
          </a:p>
          <a:p>
            <a:pPr algn="just"/>
            <a:endPar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pPr algn="just"/>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(Kayıtlı Elektronik Posta Sistemine İlişkin Usul ve Esaslar Hakkında Yönetmelik)</a:t>
            </a:r>
          </a:p>
          <a:p>
            <a:pPr algn="just"/>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Tebliğin elektronik tebligat sistemi ile yapılamaması durumunda ; Tebligatla alakalı özel bir hüküm yoksa 2024 yılı tebligat giderlerinin bir tanesinin en düşük 100 gr olanın PTT tarafından 2024 yılı için bir tebligatın 120 TL olduğunu düşünürsek görev sınırları içerisinde  7201 sayılı Tebligat Kanunun 2. Maddesi gereği memur eliyle başka yerlerde bulunan tebligatlar için ise ilgili teşkilatın birimleri aracılığıyla yapılmasının ekonomik olarak avantajlı olacağı düşünülmektedir.	Tüm yazışmaların elektronik bilgi sistemi üzerinden yapılması ivedilikle sağlanacaktır. </a:t>
            </a:r>
          </a:p>
        </p:txBody>
      </p:sp>
      <p:sp>
        <p:nvSpPr>
          <p:cNvPr id="10" name="Dikdörtgen 9"/>
          <p:cNvSpPr/>
          <p:nvPr/>
        </p:nvSpPr>
        <p:spPr>
          <a:xfrm>
            <a:off x="3832674" y="198943"/>
            <a:ext cx="4567276" cy="497316"/>
          </a:xfrm>
          <a:prstGeom prst="rect">
            <a:avLst/>
          </a:prstGeom>
        </p:spPr>
        <p:txBody>
          <a:bodyPr wrap="none">
            <a:spAutoFit/>
          </a:bodyPr>
          <a:lstStyle/>
          <a:p>
            <a:pPr algn="just">
              <a:lnSpc>
                <a:spcPct val="107000"/>
              </a:lnSpc>
              <a:spcAft>
                <a:spcPts val="800"/>
              </a:spcAft>
            </a:pPr>
            <a:r>
              <a:rPr lang="tr-TR" sz="2600" b="1" dirty="0">
                <a:solidFill>
                  <a:srgbClr val="00B0F0"/>
                </a:solidFill>
                <a:latin typeface="Tahoma" panose="020B0604030504040204" pitchFamily="34" charset="0"/>
                <a:ea typeface="Calibri" panose="020F0502020204030204" pitchFamily="34" charset="0"/>
                <a:cs typeface="Times New Roman" panose="02020603050405020304" pitchFamily="18" charset="0"/>
              </a:rPr>
              <a:t>HABERLEŞME </a:t>
            </a:r>
            <a:r>
              <a:rPr lang="tr-TR" sz="2600" b="1" dirty="0" smtClean="0">
                <a:solidFill>
                  <a:srgbClr val="00B0F0"/>
                </a:solidFill>
                <a:latin typeface="Tahoma" panose="020B0604030504040204" pitchFamily="34" charset="0"/>
                <a:ea typeface="Calibri" panose="020F0502020204030204" pitchFamily="34" charset="0"/>
                <a:cs typeface="Times New Roman" panose="02020603050405020304" pitchFamily="18" charset="0"/>
              </a:rPr>
              <a:t>GİDERLERİ</a:t>
            </a:r>
            <a:endParaRPr lang="tr-TR" sz="26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996105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483551" y="1118145"/>
            <a:ext cx="11355523" cy="4893647"/>
          </a:xfrm>
          <a:prstGeom prst="rect">
            <a:avLst/>
          </a:prstGeom>
        </p:spPr>
        <p:txBody>
          <a:bodyPr wrap="square">
            <a:spAutoFit/>
          </a:bodyPr>
          <a:lstStyle/>
          <a:p>
            <a:pPr algn="just"/>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Elektronik Bilgi Sistemi üzerinden yapılan resmi yazışmalar ayrıca posta ile gönderilmeyecektir.</a:t>
            </a:r>
          </a:p>
          <a:p>
            <a:pPr algn="just"/>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	</a:t>
            </a:r>
            <a:endPar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endParaRPr>
          </a:p>
          <a:p>
            <a:pPr algn="just"/>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Kamu </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kurum ve kuruluşlarının hizmet içi eğitim, konferans, seminer, </a:t>
            </a:r>
            <a:r>
              <a:rPr lang="tr-TR" sz="2600" dirty="0" err="1">
                <a:solidFill>
                  <a:schemeClr val="accent1"/>
                </a:solidFill>
                <a:latin typeface="Tahoma" panose="020B0604030504040204" pitchFamily="34" charset="0"/>
                <a:ea typeface="Tahoma" panose="020B0604030504040204" pitchFamily="34" charset="0"/>
                <a:cs typeface="Tahoma" panose="020B0604030504040204" pitchFamily="34" charset="0"/>
              </a:rPr>
              <a:t>çalıştay</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 sempozyum, toplantı ,organizasyon ve benzeri her türlü faaliyetlerinin uzaktan erişim yöntemleriyle yapılması esastır.</a:t>
            </a:r>
          </a:p>
          <a:p>
            <a:pPr algn="just"/>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a:t>
            </a:r>
          </a:p>
          <a:p>
            <a:pPr algn="just"/>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	</a:t>
            </a:r>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Söz </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konusu faaliyetlerin yüz yüze yapılmasının zorunluluk arz ettiği durumlarda kamu tesisleri kullanılacak, bu faaliyetler mümkün olduğunca kamu personeli tarafından yürütülecek, görev süresi ve görevli sayısı asgari seviyede tutulacaktır.</a:t>
            </a:r>
          </a:p>
          <a:p>
            <a:pPr algn="just"/>
            <a:endPar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endParaRPr>
          </a:p>
        </p:txBody>
      </p:sp>
      <p:sp>
        <p:nvSpPr>
          <p:cNvPr id="10" name="Dikdörtgen 9"/>
          <p:cNvSpPr/>
          <p:nvPr/>
        </p:nvSpPr>
        <p:spPr>
          <a:xfrm>
            <a:off x="3712049" y="222943"/>
            <a:ext cx="4567276" cy="497316"/>
          </a:xfrm>
          <a:prstGeom prst="rect">
            <a:avLst/>
          </a:prstGeom>
        </p:spPr>
        <p:txBody>
          <a:bodyPr wrap="none">
            <a:spAutoFit/>
          </a:bodyPr>
          <a:lstStyle/>
          <a:p>
            <a:pPr algn="just">
              <a:lnSpc>
                <a:spcPct val="107000"/>
              </a:lnSpc>
              <a:spcAft>
                <a:spcPts val="800"/>
              </a:spcAft>
            </a:pPr>
            <a:r>
              <a:rPr lang="tr-TR" sz="2600" b="1" dirty="0">
                <a:solidFill>
                  <a:srgbClr val="00B0F0"/>
                </a:solidFill>
                <a:latin typeface="Tahoma" panose="020B0604030504040204" pitchFamily="34" charset="0"/>
                <a:ea typeface="Calibri" panose="020F0502020204030204" pitchFamily="34" charset="0"/>
                <a:cs typeface="Times New Roman" panose="02020603050405020304" pitchFamily="18" charset="0"/>
              </a:rPr>
              <a:t>HABERLEŞME </a:t>
            </a:r>
            <a:r>
              <a:rPr lang="tr-TR" sz="2600" b="1" dirty="0" smtClean="0">
                <a:solidFill>
                  <a:srgbClr val="00B0F0"/>
                </a:solidFill>
                <a:latin typeface="Tahoma" panose="020B0604030504040204" pitchFamily="34" charset="0"/>
                <a:ea typeface="Calibri" panose="020F0502020204030204" pitchFamily="34" charset="0"/>
                <a:cs typeface="Times New Roman" panose="02020603050405020304" pitchFamily="18" charset="0"/>
              </a:rPr>
              <a:t>GİDERLERİ</a:t>
            </a:r>
            <a:endParaRPr lang="tr-TR" sz="26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337313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3772657" y="189086"/>
            <a:ext cx="4696991" cy="523220"/>
          </a:xfrm>
          <a:prstGeom prst="rect">
            <a:avLst/>
          </a:prstGeom>
        </p:spPr>
        <p:txBody>
          <a:bodyPr wrap="none">
            <a:spAutoFit/>
          </a:bodyPr>
          <a:lstStyle/>
          <a:p>
            <a:r>
              <a:rPr lang="tr-TR" sz="2800" dirty="0">
                <a:solidFill>
                  <a:srgbClr val="00B0F0"/>
                </a:solidFill>
                <a:latin typeface="Tahoma" panose="020B0604030504040204" pitchFamily="34" charset="0"/>
                <a:ea typeface="Tahoma" panose="020B0604030504040204" pitchFamily="34" charset="0"/>
                <a:cs typeface="Tahoma" panose="020B0604030504040204" pitchFamily="34" charset="0"/>
              </a:rPr>
              <a:t>BASIN VE YAYIN GİDERLERİ</a:t>
            </a:r>
          </a:p>
        </p:txBody>
      </p:sp>
      <p:sp>
        <p:nvSpPr>
          <p:cNvPr id="3" name="Dikdörtgen 2"/>
          <p:cNvSpPr/>
          <p:nvPr/>
        </p:nvSpPr>
        <p:spPr>
          <a:xfrm>
            <a:off x="443392" y="1120419"/>
            <a:ext cx="11355523" cy="4493538"/>
          </a:xfrm>
          <a:prstGeom prst="rect">
            <a:avLst/>
          </a:prstGeom>
        </p:spPr>
        <p:txBody>
          <a:bodyPr wrap="square">
            <a:spAutoFit/>
          </a:bodyPr>
          <a:lstStyle/>
          <a:p>
            <a:pPr algn="just"/>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Bu </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Genelge kapsamındaki İdareler ve faaliyetlerini tanıtmaya yönelik rapor, kitap dergi, bülten ve benzeri yayınlar hiçbir şekilde basılmayacak, bu dokümanların hazırlanması ve paylaşımı elektronik ortamda yapılacaktır. Bastırılması zorunlu diğer dokümanlar ise ihtiyaç sayısı kadar ve ekonomik malzeme kullanılarak bastırabilecektir</a:t>
            </a:r>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a:t>
            </a:r>
          </a:p>
          <a:p>
            <a:pPr algn="just"/>
            <a:endPar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pPr algn="just"/>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Kamu </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Kurum Ve kuruluşlarca hiçbir şekilde günlük gazete alımı yapılmayacak, görev alanı ile ilgili olmayan yayınlara abone olunmayacaktır.(Mevcut alım varsa alım yapılmaktan kasıt ödeme yapılmayacağı anlamına geldiği düşünüldüğünden aboneliğin yada alımın iptal edilmesi genelgenin maksadına uygun düşeceği değerlendirilmektedir.)</a:t>
            </a:r>
          </a:p>
        </p:txBody>
      </p:sp>
    </p:spTree>
    <p:extLst>
      <p:ext uri="{BB962C8B-B14F-4D97-AF65-F5344CB8AC3E}">
        <p14:creationId xmlns:p14="http://schemas.microsoft.com/office/powerpoint/2010/main" val="174261393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2305245" y="189267"/>
            <a:ext cx="6404317" cy="520463"/>
          </a:xfrm>
          <a:prstGeom prst="rect">
            <a:avLst/>
          </a:prstGeom>
        </p:spPr>
        <p:txBody>
          <a:bodyPr wrap="none">
            <a:spAutoFit/>
          </a:bodyPr>
          <a:lstStyle/>
          <a:p>
            <a:pPr algn="just">
              <a:lnSpc>
                <a:spcPct val="107000"/>
              </a:lnSpc>
              <a:spcAft>
                <a:spcPts val="800"/>
              </a:spcAft>
            </a:pPr>
            <a:r>
              <a:rPr lang="tr-TR" sz="2600" b="1" dirty="0">
                <a:solidFill>
                  <a:srgbClr val="00B0F0"/>
                </a:solidFill>
                <a:latin typeface="Tahoma" panose="020B0604030504040204" pitchFamily="34" charset="0"/>
                <a:ea typeface="Calibri" panose="020F0502020204030204" pitchFamily="34" charset="0"/>
                <a:cs typeface="Times New Roman" panose="02020603050405020304" pitchFamily="18" charset="0"/>
              </a:rPr>
              <a:t>KIRTASİYE  VE DEMİRBAŞ </a:t>
            </a:r>
            <a:r>
              <a:rPr lang="tr-TR" sz="2600" b="1" dirty="0" smtClean="0">
                <a:solidFill>
                  <a:srgbClr val="00B0F0"/>
                </a:solidFill>
                <a:latin typeface="Tahoma" panose="020B0604030504040204" pitchFamily="34" charset="0"/>
                <a:ea typeface="Calibri" panose="020F0502020204030204" pitchFamily="34" charset="0"/>
                <a:cs typeface="Times New Roman" panose="02020603050405020304" pitchFamily="18" charset="0"/>
              </a:rPr>
              <a:t>ALIMLARI</a:t>
            </a:r>
            <a:endParaRPr lang="tr-TR" sz="26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573550" y="804879"/>
            <a:ext cx="11265523" cy="5509650"/>
          </a:xfrm>
          <a:prstGeom prst="rect">
            <a:avLst/>
          </a:prstGeom>
        </p:spPr>
        <p:txBody>
          <a:bodyPr wrap="square">
            <a:spAutoFit/>
          </a:bodyPr>
          <a:lstStyle/>
          <a:p>
            <a:pPr algn="just">
              <a:lnSpc>
                <a:spcPct val="107000"/>
              </a:lnSpc>
              <a:spcAft>
                <a:spcPts val="800"/>
              </a:spcAft>
            </a:pPr>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Kamu kurum ve kuruluşlarında kağıt kullanımı  en aza indirilecek, rapor, bilgi notu ve benzeri dokümanların hazırlanması ve dağıtımı elektronik ortamda yapılacaktır.</a:t>
            </a:r>
          </a:p>
          <a:p>
            <a:pPr algn="just">
              <a:lnSpc>
                <a:spcPct val="107000"/>
              </a:lnSpc>
              <a:spcAft>
                <a:spcPts val="800"/>
              </a:spcAft>
            </a:pPr>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Kamu kurum ve kuruluşlarınca zorunlu haller hariç olmak üzere 3 yıl süreyle büro malzemesi, makine ve teçhizat, tefrişat, bilgisayar ve donanım ile benzeri demirbaş alımı yapılmayacaktır. Bu varlıklar ekonomik ömrünü tamamlamadan hiçbir şekilde elden çıkarılmayacaktır.</a:t>
            </a:r>
          </a:p>
          <a:p>
            <a:pPr algn="just">
              <a:lnSpc>
                <a:spcPct val="107000"/>
              </a:lnSpc>
              <a:spcAft>
                <a:spcPts val="800"/>
              </a:spcAft>
            </a:pPr>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Bilgi işlem sistemini yenilenmesi ve genişletilmesi durumunda hizmet ihtiyacının gerektirdiği özellikler ve kapasite dikkate alınacaktır. Fiziki olarak birbirine yakın makam ve birimlerdeki fotokopi, faks ve benzeri büro malzemeleri ortaklaşa kullanımı sağlanacaktır.</a:t>
            </a:r>
          </a:p>
          <a:p>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Temsil ve ağırlama ödenekleri zorunlu haller dışında kullanılmayacaktır.</a:t>
            </a:r>
            <a:endPar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554875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488392" y="1259495"/>
            <a:ext cx="11265523" cy="3422091"/>
          </a:xfrm>
          <a:prstGeom prst="rect">
            <a:avLst/>
          </a:prstGeom>
        </p:spPr>
        <p:txBody>
          <a:bodyPr wrap="square">
            <a:spAutoFit/>
          </a:bodyPr>
          <a:lstStyle/>
          <a:p>
            <a:pPr algn="just">
              <a:lnSpc>
                <a:spcPct val="107000"/>
              </a:lnSpc>
              <a:spcAft>
                <a:spcPts val="800"/>
              </a:spcAft>
            </a:pPr>
            <a:r>
              <a:rPr lang="tr-TR" sz="2800" dirty="0" smtClean="0">
                <a:solidFill>
                  <a:schemeClr val="accent1"/>
                </a:solidFill>
                <a:latin typeface="Tahoma" panose="020B0604030504040204" pitchFamily="34" charset="0"/>
                <a:ea typeface="Calibri" panose="020F0502020204030204" pitchFamily="34" charset="0"/>
                <a:cs typeface="Times New Roman" panose="02020603050405020304" pitchFamily="18" charset="0"/>
              </a:rPr>
              <a:t>	Uluslararası </a:t>
            </a:r>
            <a:r>
              <a:rPr lang="tr-TR" sz="2800" dirty="0">
                <a:solidFill>
                  <a:schemeClr val="accent1"/>
                </a:solidFill>
                <a:latin typeface="Tahoma" panose="020B0604030504040204" pitchFamily="34" charset="0"/>
                <a:ea typeface="Calibri" panose="020F0502020204030204" pitchFamily="34" charset="0"/>
                <a:cs typeface="Times New Roman" panose="02020603050405020304" pitchFamily="18" charset="0"/>
              </a:rPr>
              <a:t>toplantılar ile milli bayramlar hariç, </a:t>
            </a:r>
            <a:r>
              <a:rPr lang="tr-TR" sz="2800" dirty="0" smtClean="0">
                <a:solidFill>
                  <a:schemeClr val="accent1"/>
                </a:solidFill>
                <a:latin typeface="Tahoma" panose="020B0604030504040204" pitchFamily="34" charset="0"/>
                <a:ea typeface="Calibri" panose="020F0502020204030204" pitchFamily="34" charset="0"/>
                <a:cs typeface="Times New Roman" panose="02020603050405020304" pitchFamily="18" charset="0"/>
              </a:rPr>
              <a:t>kutlama, konferans </a:t>
            </a:r>
            <a:r>
              <a:rPr lang="tr-TR" sz="2800" dirty="0">
                <a:solidFill>
                  <a:schemeClr val="accent1"/>
                </a:solidFill>
                <a:latin typeface="Tahoma" panose="020B0604030504040204" pitchFamily="34" charset="0"/>
                <a:ea typeface="Calibri" panose="020F0502020204030204" pitchFamily="34" charset="0"/>
                <a:cs typeface="Times New Roman" panose="02020603050405020304" pitchFamily="18" charset="0"/>
              </a:rPr>
              <a:t>vb. organizasyonlar düzenlenmeyecek ve hediye verilmeyecek ve diğer ödemeler altında ödeme yapılmayacaktır. </a:t>
            </a:r>
            <a:r>
              <a:rPr lang="tr-TR" sz="2800" dirty="0" smtClean="0">
                <a:solidFill>
                  <a:schemeClr val="accent1"/>
                </a:solidFill>
                <a:latin typeface="Tahoma" panose="020B0604030504040204" pitchFamily="34" charset="0"/>
                <a:ea typeface="Calibri" panose="020F0502020204030204" pitchFamily="34" charset="0"/>
                <a:cs typeface="Times New Roman" panose="02020603050405020304" pitchFamily="18" charset="0"/>
              </a:rPr>
              <a:t>	Mevzuattan </a:t>
            </a:r>
            <a:r>
              <a:rPr lang="tr-TR" sz="2800" dirty="0">
                <a:solidFill>
                  <a:schemeClr val="accent1"/>
                </a:solidFill>
                <a:latin typeface="Tahoma" panose="020B0604030504040204" pitchFamily="34" charset="0"/>
                <a:ea typeface="Calibri" panose="020F0502020204030204" pitchFamily="34" charset="0"/>
                <a:cs typeface="Times New Roman" panose="02020603050405020304" pitchFamily="18" charset="0"/>
              </a:rPr>
              <a:t>kaynaklanan zorunluluklar ile kurum faaliyetleri ile doğrudan ilgili olan tanıtım giderleri hariç basın yayın organlarına ilan-reklam verilmeyecektir</a:t>
            </a:r>
            <a:r>
              <a:rPr lang="tr-TR" sz="2800" dirty="0" smtClean="0">
                <a:solidFill>
                  <a:schemeClr val="accent1"/>
                </a:solidFill>
                <a:latin typeface="Tahoma" panose="020B060403050404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tr-TR" sz="2800" dirty="0">
                <a:solidFill>
                  <a:schemeClr val="accent1"/>
                </a:solidFill>
                <a:latin typeface="Tahoma" panose="020B0604030504040204" pitchFamily="34" charset="0"/>
                <a:ea typeface="Calibri" panose="020F0502020204030204" pitchFamily="34" charset="0"/>
                <a:cs typeface="Times New Roman" panose="02020603050405020304" pitchFamily="18" charset="0"/>
              </a:rPr>
              <a:t>	</a:t>
            </a:r>
            <a:r>
              <a:rPr lang="tr-TR" sz="2800" dirty="0" smtClean="0">
                <a:solidFill>
                  <a:schemeClr val="accent1"/>
                </a:solidFill>
                <a:latin typeface="Tahoma" panose="020B0604030504040204" pitchFamily="34" charset="0"/>
                <a:ea typeface="Calibri" panose="020F0502020204030204" pitchFamily="34" charset="0"/>
                <a:cs typeface="Times New Roman" panose="02020603050405020304" pitchFamily="18" charset="0"/>
              </a:rPr>
              <a:t>(</a:t>
            </a:r>
            <a:r>
              <a:rPr lang="tr-TR" sz="2800" dirty="0">
                <a:solidFill>
                  <a:schemeClr val="accent1"/>
                </a:solidFill>
                <a:latin typeface="Tahoma" panose="020B0604030504040204" pitchFamily="34" charset="0"/>
                <a:ea typeface="Calibri" panose="020F0502020204030204" pitchFamily="34" charset="0"/>
                <a:cs typeface="Times New Roman" panose="02020603050405020304" pitchFamily="18" charset="0"/>
              </a:rPr>
              <a:t>zorunlu durumlar İhale ilanı ,7201 sayılı Tebligat Kanunun 28.ve 29. Maddeleri ilanen tebligat halleri gibi)</a:t>
            </a:r>
            <a:endParaRPr lang="tr-TR" sz="2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Dikdörtgen 9"/>
          <p:cNvSpPr/>
          <p:nvPr/>
        </p:nvSpPr>
        <p:spPr>
          <a:xfrm>
            <a:off x="2531067" y="175796"/>
            <a:ext cx="6404317" cy="520463"/>
          </a:xfrm>
          <a:prstGeom prst="rect">
            <a:avLst/>
          </a:prstGeom>
        </p:spPr>
        <p:txBody>
          <a:bodyPr wrap="none">
            <a:spAutoFit/>
          </a:bodyPr>
          <a:lstStyle/>
          <a:p>
            <a:pPr algn="just">
              <a:lnSpc>
                <a:spcPct val="107000"/>
              </a:lnSpc>
              <a:spcAft>
                <a:spcPts val="800"/>
              </a:spcAft>
            </a:pPr>
            <a:r>
              <a:rPr lang="tr-TR" sz="2600" b="1" dirty="0">
                <a:solidFill>
                  <a:srgbClr val="00B0F0"/>
                </a:solidFill>
                <a:latin typeface="Tahoma" panose="020B0604030504040204" pitchFamily="34" charset="0"/>
                <a:ea typeface="Calibri" panose="020F0502020204030204" pitchFamily="34" charset="0"/>
                <a:cs typeface="Times New Roman" panose="02020603050405020304" pitchFamily="18" charset="0"/>
              </a:rPr>
              <a:t>KIRTASİYE  VE DEMİRBAŞ </a:t>
            </a:r>
            <a:r>
              <a:rPr lang="tr-TR" sz="2600" b="1" dirty="0" smtClean="0">
                <a:solidFill>
                  <a:srgbClr val="00B0F0"/>
                </a:solidFill>
                <a:latin typeface="Tahoma" panose="020B0604030504040204" pitchFamily="34" charset="0"/>
                <a:ea typeface="Calibri" panose="020F0502020204030204" pitchFamily="34" charset="0"/>
                <a:cs typeface="Times New Roman" panose="02020603050405020304" pitchFamily="18" charset="0"/>
              </a:rPr>
              <a:t>ALIMLARI</a:t>
            </a:r>
            <a:endParaRPr lang="tr-TR" sz="26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17530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4028646" y="269698"/>
            <a:ext cx="2815194" cy="369332"/>
          </a:xfrm>
          <a:prstGeom prst="rect">
            <a:avLst/>
          </a:prstGeom>
        </p:spPr>
        <p:txBody>
          <a:bodyPr wrap="none">
            <a:spAutoFit/>
          </a:bodyPr>
          <a:lstStyle/>
          <a:p>
            <a:r>
              <a:rPr lang="tr-TR" b="1" dirty="0">
                <a:solidFill>
                  <a:srgbClr val="00B0F0"/>
                </a:solidFill>
                <a:latin typeface="Tahoma" panose="020B0604030504040204" pitchFamily="34" charset="0"/>
                <a:ea typeface="Calibri" panose="020F0502020204030204" pitchFamily="34" charset="0"/>
              </a:rPr>
              <a:t>PERSONEL GİDERLERİ</a:t>
            </a:r>
            <a:endParaRPr lang="tr-TR" dirty="0">
              <a:solidFill>
                <a:srgbClr val="00B0F0"/>
              </a:solidFill>
            </a:endParaRPr>
          </a:p>
        </p:txBody>
      </p:sp>
      <p:sp>
        <p:nvSpPr>
          <p:cNvPr id="4" name="Dikdörtgen 3"/>
          <p:cNvSpPr/>
          <p:nvPr/>
        </p:nvSpPr>
        <p:spPr>
          <a:xfrm>
            <a:off x="483551" y="1812917"/>
            <a:ext cx="11355523" cy="3108543"/>
          </a:xfrm>
          <a:prstGeom prst="rect">
            <a:avLst/>
          </a:prstGeom>
        </p:spPr>
        <p:txBody>
          <a:bodyPr wrap="square">
            <a:spAutoFit/>
          </a:bodyPr>
          <a:lstStyle/>
          <a:p>
            <a:r>
              <a:rPr lang="tr-TR" sz="2800" dirty="0">
                <a:solidFill>
                  <a:schemeClr val="accent1"/>
                </a:solidFill>
                <a:latin typeface="Tahoma" panose="020B0604030504040204" pitchFamily="34" charset="0"/>
                <a:ea typeface="Tahoma" panose="020B0604030504040204" pitchFamily="34" charset="0"/>
                <a:cs typeface="Tahoma" panose="020B0604030504040204" pitchFamily="34" charset="0"/>
              </a:rPr>
              <a:t>•	Mevcut personelin etkin ve verimli çalışmasını sağlamak üzere gerekli tedbirler alınacak</a:t>
            </a:r>
          </a:p>
          <a:p>
            <a:r>
              <a:rPr lang="tr-TR" sz="2800" dirty="0">
                <a:solidFill>
                  <a:schemeClr val="accent1"/>
                </a:solidFill>
                <a:latin typeface="Tahoma" panose="020B0604030504040204" pitchFamily="34" charset="0"/>
                <a:ea typeface="Tahoma" panose="020B0604030504040204" pitchFamily="34" charset="0"/>
                <a:cs typeface="Tahoma" panose="020B0604030504040204" pitchFamily="34" charset="0"/>
              </a:rPr>
              <a:t>•	Personeller hizmet standartlarına uygun ve dengeli bir şekilde görevlendirilerek, atıl personel oluşmasına izin verilmeyecektir. (Kamu kurumlarının personelin görev ve iş bölümü hususlarının Kanundan doğan mecburi yükümlülüklerinin yerine getirilmesi hariç</a:t>
            </a:r>
            <a:r>
              <a:rPr lang="tr-TR" sz="28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aşağıda </a:t>
            </a:r>
            <a:r>
              <a:rPr lang="tr-TR" sz="2800" dirty="0">
                <a:solidFill>
                  <a:schemeClr val="accent1"/>
                </a:solidFill>
                <a:latin typeface="Tahoma" panose="020B0604030504040204" pitchFamily="34" charset="0"/>
                <a:ea typeface="Tahoma" panose="020B0604030504040204" pitchFamily="34" charset="0"/>
                <a:cs typeface="Tahoma" panose="020B0604030504040204" pitchFamily="34" charset="0"/>
              </a:rPr>
              <a:t>belirtilen durumlar</a:t>
            </a:r>
          </a:p>
        </p:txBody>
      </p:sp>
    </p:spTree>
    <p:extLst>
      <p:ext uri="{BB962C8B-B14F-4D97-AF65-F5344CB8AC3E}">
        <p14:creationId xmlns:p14="http://schemas.microsoft.com/office/powerpoint/2010/main" val="27390641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1452506" y="234170"/>
            <a:ext cx="9047619" cy="520463"/>
          </a:xfrm>
          <a:prstGeom prst="rect">
            <a:avLst/>
          </a:prstGeom>
        </p:spPr>
        <p:txBody>
          <a:bodyPr wrap="square">
            <a:spAutoFit/>
          </a:bodyPr>
          <a:lstStyle/>
          <a:p>
            <a:pPr lvl="0" algn="just">
              <a:lnSpc>
                <a:spcPct val="107000"/>
              </a:lnSpc>
              <a:spcAft>
                <a:spcPts val="800"/>
              </a:spcAft>
            </a:pPr>
            <a:r>
              <a:rPr lang="tr-TR" sz="2600" b="1" dirty="0" smtClean="0">
                <a:solidFill>
                  <a:srgbClr val="00B0F0"/>
                </a:solidFill>
                <a:latin typeface="Tahoma" panose="020B0604030504040204" pitchFamily="34" charset="0"/>
                <a:ea typeface="Calibri" panose="020F0502020204030204" pitchFamily="34" charset="0"/>
                <a:cs typeface="Times New Roman" panose="02020603050405020304" pitchFamily="18" charset="0"/>
              </a:rPr>
              <a:t> Kanundan </a:t>
            </a:r>
            <a:r>
              <a:rPr lang="tr-TR" sz="2600" b="1" dirty="0">
                <a:solidFill>
                  <a:srgbClr val="00B0F0"/>
                </a:solidFill>
                <a:latin typeface="Tahoma" panose="020B0604030504040204" pitchFamily="34" charset="0"/>
                <a:ea typeface="Calibri" panose="020F0502020204030204" pitchFamily="34" charset="0"/>
                <a:cs typeface="Times New Roman" panose="02020603050405020304" pitchFamily="18" charset="0"/>
              </a:rPr>
              <a:t>doğan zorunlu  Personel atama </a:t>
            </a:r>
            <a:r>
              <a:rPr lang="tr-TR" sz="2600" b="1" dirty="0" smtClean="0">
                <a:solidFill>
                  <a:srgbClr val="00B0F0"/>
                </a:solidFill>
                <a:latin typeface="Tahoma" panose="020B0604030504040204" pitchFamily="34" charset="0"/>
                <a:ea typeface="Calibri" panose="020F0502020204030204" pitchFamily="34" charset="0"/>
                <a:cs typeface="Times New Roman" panose="02020603050405020304" pitchFamily="18" charset="0"/>
              </a:rPr>
              <a:t>işlemleri</a:t>
            </a:r>
            <a:endParaRPr lang="tr-TR" sz="26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573551" y="1308291"/>
            <a:ext cx="11265523" cy="5435078"/>
          </a:xfrm>
          <a:prstGeom prst="rect">
            <a:avLst/>
          </a:prstGeom>
        </p:spPr>
        <p:txBody>
          <a:bodyPr wrap="square">
            <a:spAutoFit/>
          </a:bodyPr>
          <a:lstStyle/>
          <a:p>
            <a:pPr marL="342900" lvl="0" indent="-342900" algn="just">
              <a:lnSpc>
                <a:spcPct val="107000"/>
              </a:lnSpc>
              <a:spcAft>
                <a:spcPts val="0"/>
              </a:spcAft>
              <a:buFont typeface="Symbol" panose="05050102010706020507" pitchFamily="18" charset="2"/>
              <a:buChar char=""/>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1-Daha önce 657 sayılı Devlet Memurları Kanunu 125.E bendindeki fiiller nedeniyle Hakkında Devlet Memurluğundan Çıkarma Cezası ile Tecziye edilmiş olup, bu konuda yargı kararı ile görevine iade edilenlerin yeniden atanması, 657 sayılı Kanuna kapsamında olmayanların kendi tabi oldukları personel mevzuatı(2547 Yüksek Öğretim Kanunu,926 Sayılı Türk Silahlı Kuvvetler Personel Kanunu vb. (İdari Yargılama Usul Kanunu 28 . maddeye göre 30 gün içinde yapılması zorunludur)</a:t>
            </a:r>
          </a:p>
          <a:p>
            <a:pPr marL="342900" lvl="0" indent="-342900" algn="just">
              <a:lnSpc>
                <a:spcPct val="107000"/>
              </a:lnSpc>
              <a:spcAft>
                <a:spcPts val="0"/>
              </a:spcAft>
              <a:buFont typeface="Symbol" panose="05050102010706020507" pitchFamily="18" charset="2"/>
              <a:buChar char=""/>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2-3733 Sayılı Terörle Mücadele Kanunu Kapsamında yapılan atamalar.</a:t>
            </a:r>
          </a:p>
          <a:p>
            <a:pPr marL="342900" lvl="0" indent="-342900" algn="just">
              <a:lnSpc>
                <a:spcPct val="107000"/>
              </a:lnSpc>
              <a:spcAft>
                <a:spcPts val="800"/>
              </a:spcAft>
              <a:buFont typeface="Symbol" panose="05050102010706020507" pitchFamily="18" charset="2"/>
              <a:buChar char=""/>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3-İlgili Mevzuatı gereğince yapılan Yer değiştirmeye tabi personelin rotasyon </a:t>
            </a:r>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atamaları</a:t>
            </a:r>
          </a:p>
          <a:p>
            <a:pPr marL="342900" indent="-342900" algn="just">
              <a:lnSpc>
                <a:spcPct val="107000"/>
              </a:lnSpc>
              <a:spcAft>
                <a:spcPts val="800"/>
              </a:spcAft>
              <a:buFont typeface="Symbol" panose="05050102010706020507" pitchFamily="18" charset="2"/>
              <a:buChar char=""/>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4-2828 Sayılı Sosyal Hizmetler Kanunu uyarınca yapılacak atamalar</a:t>
            </a:r>
          </a:p>
          <a:p>
            <a:pPr marL="342900" lvl="0" indent="-342900" algn="just">
              <a:lnSpc>
                <a:spcPct val="107000"/>
              </a:lnSpc>
              <a:spcAft>
                <a:spcPts val="800"/>
              </a:spcAft>
              <a:buFont typeface="Symbol" panose="05050102010706020507" pitchFamily="18" charset="2"/>
              <a:buChar char=""/>
            </a:pPr>
            <a:endPar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894929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4" name="Dikdörtgen 3"/>
          <p:cNvSpPr/>
          <p:nvPr/>
        </p:nvSpPr>
        <p:spPr>
          <a:xfrm>
            <a:off x="483550" y="1099912"/>
            <a:ext cx="11355523" cy="4493538"/>
          </a:xfrm>
          <a:prstGeom prst="rect">
            <a:avLst/>
          </a:prstGeom>
        </p:spPr>
        <p:txBody>
          <a:bodyPr wrap="square">
            <a:spAutoFit/>
          </a:bodyPr>
          <a:lstStyle/>
          <a:p>
            <a:pPr algn="just"/>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	5-Müfettiş,Uzman vb. kariyer mesleklerin yeterlilik sınavlarında başarılı olamayanların ,düz memurluğa atanması ile ilgili atamalar.</a:t>
            </a:r>
          </a:p>
          <a:p>
            <a:pPr algn="just"/>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	6-Kanunlar gereğince boşalan kurul başkan ve  üyeliklerine yapılacak atamalar.</a:t>
            </a:r>
          </a:p>
          <a:p>
            <a:pPr algn="just"/>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	7-Engelli Personel Atamaları</a:t>
            </a:r>
          </a:p>
          <a:p>
            <a:pPr algn="just"/>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	8-Görevde yükselme sonucu </a:t>
            </a:r>
            <a:r>
              <a:rPr lang="tr-TR" sz="2600" dirty="0" err="1">
                <a:solidFill>
                  <a:schemeClr val="accent1"/>
                </a:solidFill>
                <a:latin typeface="Tahoma" panose="020B0604030504040204" pitchFamily="34" charset="0"/>
                <a:ea typeface="Tahoma" panose="020B0604030504040204" pitchFamily="34" charset="0"/>
                <a:cs typeface="Tahoma" panose="020B0604030504040204" pitchFamily="34" charset="0"/>
              </a:rPr>
              <a:t>terfien</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 yapılan atamalar.</a:t>
            </a:r>
          </a:p>
          <a:p>
            <a:pPr algn="just"/>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Bir önceki mali yılda emeklilik, istifa ve ölüm gibi nedenlerle meydana gelen azalma kadar kadro ihdas talebinde bulunabilecektir.</a:t>
            </a:r>
          </a:p>
          <a:p>
            <a:pPr algn="just"/>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	Mahalli idareler bakımında uygulama ise Belediyeler için norm kadro ilke ve standartları ile yıllık toplam personel giderleri hakkında oranlar esas alınacaktır.</a:t>
            </a:r>
          </a:p>
        </p:txBody>
      </p:sp>
      <p:sp>
        <p:nvSpPr>
          <p:cNvPr id="13" name="Dikdörtgen 12"/>
          <p:cNvSpPr/>
          <p:nvPr/>
        </p:nvSpPr>
        <p:spPr>
          <a:xfrm>
            <a:off x="1452506" y="171335"/>
            <a:ext cx="9047619" cy="520463"/>
          </a:xfrm>
          <a:prstGeom prst="rect">
            <a:avLst/>
          </a:prstGeom>
        </p:spPr>
        <p:txBody>
          <a:bodyPr wrap="square">
            <a:spAutoFit/>
          </a:bodyPr>
          <a:lstStyle/>
          <a:p>
            <a:pPr lvl="0" algn="just">
              <a:lnSpc>
                <a:spcPct val="107000"/>
              </a:lnSpc>
              <a:spcAft>
                <a:spcPts val="800"/>
              </a:spcAft>
            </a:pPr>
            <a:r>
              <a:rPr lang="tr-TR" sz="2600" b="1" dirty="0" smtClean="0">
                <a:solidFill>
                  <a:srgbClr val="00B0F0"/>
                </a:solidFill>
                <a:latin typeface="Tahoma" panose="020B0604030504040204" pitchFamily="34" charset="0"/>
                <a:ea typeface="Calibri" panose="020F0502020204030204" pitchFamily="34" charset="0"/>
                <a:cs typeface="Times New Roman" panose="02020603050405020304" pitchFamily="18" charset="0"/>
              </a:rPr>
              <a:t> Kanundan </a:t>
            </a:r>
            <a:r>
              <a:rPr lang="tr-TR" sz="2600" b="1" dirty="0">
                <a:solidFill>
                  <a:srgbClr val="00B0F0"/>
                </a:solidFill>
                <a:latin typeface="Tahoma" panose="020B0604030504040204" pitchFamily="34" charset="0"/>
                <a:ea typeface="Calibri" panose="020F0502020204030204" pitchFamily="34" charset="0"/>
                <a:cs typeface="Times New Roman" panose="02020603050405020304" pitchFamily="18" charset="0"/>
              </a:rPr>
              <a:t>doğan zorunlu  Personel atama </a:t>
            </a:r>
            <a:r>
              <a:rPr lang="tr-TR" sz="2600" b="1" dirty="0" smtClean="0">
                <a:solidFill>
                  <a:srgbClr val="00B0F0"/>
                </a:solidFill>
                <a:latin typeface="Tahoma" panose="020B0604030504040204" pitchFamily="34" charset="0"/>
                <a:ea typeface="Calibri" panose="020F0502020204030204" pitchFamily="34" charset="0"/>
                <a:cs typeface="Times New Roman" panose="02020603050405020304" pitchFamily="18" charset="0"/>
              </a:rPr>
              <a:t>işlemleri</a:t>
            </a:r>
            <a:endParaRPr lang="tr-TR" sz="26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1721447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111964" y="1099912"/>
            <a:ext cx="12018380" cy="5634876"/>
          </a:xfrm>
          <a:prstGeom prst="rect">
            <a:avLst/>
          </a:prstGeom>
        </p:spPr>
        <p:txBody>
          <a:bodyPr wrap="square">
            <a:spAutoFit/>
          </a:bodyPr>
          <a:lstStyle/>
          <a:p>
            <a:pPr marL="342900" lvl="0" indent="-342900" algn="just">
              <a:lnSpc>
                <a:spcPct val="107000"/>
              </a:lnSpc>
              <a:spcAft>
                <a:spcPts val="0"/>
              </a:spcAft>
              <a:buFont typeface="Symbol" panose="05050102010706020507" pitchFamily="18" charset="2"/>
              <a:buChar char=""/>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(5393 sayılı Belediyeler Kanunun 49. Maddesi Norm Kadro ve Personel İstihdamında Belediyenin toplam personel gideri: Gerçekleşen en son yıl bütçe gelirinin toplamı X Yeniden Değerleme oranı çıkan sonucun Büyükşehir Belediyeleri ve Nüfusu 10.000 ‘den büyük belediyeler için %30 nüfusu 10.000’den aşağı belediyeler için %40 ile İl Özel İdareleri %40 çarpılması sonucu bulunan miktarı aşamaz.28.04.2018 tarih ve 30405 sayılı Resmi Gazetede yayımlanan usul ve esaslar. Yeniden Değerleme Oranı bu yıl için %58,46</a:t>
            </a:r>
          </a:p>
          <a:p>
            <a:pPr marL="342900" lvl="0" indent="-342900" algn="just">
              <a:lnSpc>
                <a:spcPct val="107000"/>
              </a:lnSpc>
              <a:spcAft>
                <a:spcPts val="800"/>
              </a:spcAft>
              <a:buFont typeface="Symbol" panose="05050102010706020507" pitchFamily="18" charset="2"/>
              <a:buChar char=""/>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657 Sayılı Devlet Memurları Kanunun 68. Maddesinin (B) bendi gereğince yapılacak atamalar sadece yönetici kadroları (Şef) dahil ile sınırlı tutulacaktır.(Zaten Genelge belirtilen kısıtlama olmasa söz konusu 68/b’ye göre atanma durumu Eğitim Hizmetleri Sınıfı, Sağlık Hizmetleri Sınıfı ve Yardımcı Sağlık Hizmetleri Sınıfında 68/ B kanunen zaten uygulanmamaktadır.)</a:t>
            </a:r>
            <a:endParaRPr lang="tr-TR" sz="2600" dirty="0">
              <a:solidFill>
                <a:schemeClr val="accent1"/>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10" name="Dikdörtgen 9"/>
          <p:cNvSpPr/>
          <p:nvPr/>
        </p:nvSpPr>
        <p:spPr>
          <a:xfrm>
            <a:off x="1452506" y="200687"/>
            <a:ext cx="9047619" cy="520463"/>
          </a:xfrm>
          <a:prstGeom prst="rect">
            <a:avLst/>
          </a:prstGeom>
        </p:spPr>
        <p:txBody>
          <a:bodyPr wrap="square">
            <a:spAutoFit/>
          </a:bodyPr>
          <a:lstStyle/>
          <a:p>
            <a:pPr lvl="0" algn="just">
              <a:lnSpc>
                <a:spcPct val="107000"/>
              </a:lnSpc>
              <a:spcAft>
                <a:spcPts val="800"/>
              </a:spcAft>
            </a:pPr>
            <a:r>
              <a:rPr lang="tr-TR" sz="2600" b="1" dirty="0" smtClean="0">
                <a:solidFill>
                  <a:srgbClr val="00B0F0"/>
                </a:solidFill>
                <a:latin typeface="Tahoma" panose="020B0604030504040204" pitchFamily="34" charset="0"/>
                <a:ea typeface="Calibri" panose="020F0502020204030204" pitchFamily="34" charset="0"/>
                <a:cs typeface="Times New Roman" panose="02020603050405020304" pitchFamily="18" charset="0"/>
              </a:rPr>
              <a:t> Kanundan </a:t>
            </a:r>
            <a:r>
              <a:rPr lang="tr-TR" sz="2600" b="1" dirty="0">
                <a:solidFill>
                  <a:srgbClr val="00B0F0"/>
                </a:solidFill>
                <a:latin typeface="Tahoma" panose="020B0604030504040204" pitchFamily="34" charset="0"/>
                <a:ea typeface="Calibri" panose="020F0502020204030204" pitchFamily="34" charset="0"/>
                <a:cs typeface="Times New Roman" panose="02020603050405020304" pitchFamily="18" charset="0"/>
              </a:rPr>
              <a:t>doğan zorunlu  Personel atama </a:t>
            </a:r>
            <a:r>
              <a:rPr lang="tr-TR" sz="2600" b="1" dirty="0" smtClean="0">
                <a:solidFill>
                  <a:srgbClr val="00B0F0"/>
                </a:solidFill>
                <a:latin typeface="Tahoma" panose="020B0604030504040204" pitchFamily="34" charset="0"/>
                <a:ea typeface="Calibri" panose="020F0502020204030204" pitchFamily="34" charset="0"/>
                <a:cs typeface="Times New Roman" panose="02020603050405020304" pitchFamily="18" charset="0"/>
              </a:rPr>
              <a:t>işlemleri</a:t>
            </a:r>
            <a:endParaRPr lang="tr-TR" sz="26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27937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573551" y="1308291"/>
            <a:ext cx="11265523" cy="4763227"/>
          </a:xfrm>
          <a:prstGeom prst="rect">
            <a:avLst/>
          </a:prstGeom>
        </p:spPr>
        <p:txBody>
          <a:bodyPr wrap="square">
            <a:spAutoFit/>
          </a:bodyPr>
          <a:lstStyle/>
          <a:p>
            <a:pPr marL="342900" lvl="0" indent="-342900" algn="just">
              <a:lnSpc>
                <a:spcPct val="107000"/>
              </a:lnSpc>
              <a:spcAft>
                <a:spcPts val="0"/>
              </a:spcAft>
              <a:buFont typeface="Symbol" panose="05050102010706020507" pitchFamily="18" charset="2"/>
              <a:buChar char=""/>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4857 sayılı İş Kanuna göre işçilerin hak kazandıkları yıllık ücretli izinleri mutlaka ,geçmişten kaynaklanan ücretli yıllık izinleri varsa da işleri aksatmadan 3 sene içinde kullandırılması sağlanacaktır.</a:t>
            </a:r>
          </a:p>
          <a:p>
            <a:pPr marL="342900" lvl="0" indent="-342900" algn="just">
              <a:lnSpc>
                <a:spcPct val="107000"/>
              </a:lnSpc>
              <a:spcAft>
                <a:spcPts val="0"/>
              </a:spcAft>
              <a:buFont typeface="Symbol" panose="05050102010706020507" pitchFamily="18" charset="2"/>
              <a:buChar char=""/>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Kamu Personeli zorunlu haller dışında Fazla çalışma ücreti ve nöbet ücreti alacak şekilde çalıştırılmayacaktır.4857 sayılı İş Kanuna göre Kamu kurum ve kuruluşlarında çalışan işçilerin, Fazla Çalışma veya Nöbet ücretleri yerine serbestleşme ve denkleştirme işlemleri 4857 Sayılı Kanun 63.maddesi ile 657 Sayılı Devlet Memurları Kanuna tabi  personel için mezkur yasanın 178/B maddesi gereğince izin şeklinde değerlendirilmelidir.</a:t>
            </a:r>
          </a:p>
          <a:p>
            <a:pPr marL="457200" algn="just">
              <a:lnSpc>
                <a:spcPct val="107000"/>
              </a:lnSpc>
              <a:spcAft>
                <a:spcPts val="800"/>
              </a:spcAft>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 </a:t>
            </a:r>
            <a:endParaRPr lang="tr-TR" sz="2600" dirty="0">
              <a:solidFill>
                <a:schemeClr val="accent1"/>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10" name="Dikdörtgen 9"/>
          <p:cNvSpPr/>
          <p:nvPr/>
        </p:nvSpPr>
        <p:spPr>
          <a:xfrm>
            <a:off x="1558400" y="214990"/>
            <a:ext cx="9047619" cy="520463"/>
          </a:xfrm>
          <a:prstGeom prst="rect">
            <a:avLst/>
          </a:prstGeom>
        </p:spPr>
        <p:txBody>
          <a:bodyPr wrap="square">
            <a:spAutoFit/>
          </a:bodyPr>
          <a:lstStyle/>
          <a:p>
            <a:pPr lvl="0" algn="just">
              <a:lnSpc>
                <a:spcPct val="107000"/>
              </a:lnSpc>
              <a:spcAft>
                <a:spcPts val="800"/>
              </a:spcAft>
            </a:pPr>
            <a:r>
              <a:rPr lang="tr-TR" sz="2600" b="1" dirty="0" smtClean="0">
                <a:solidFill>
                  <a:srgbClr val="00B0F0"/>
                </a:solidFill>
                <a:latin typeface="Tahoma" panose="020B0604030504040204" pitchFamily="34" charset="0"/>
                <a:ea typeface="Calibri" panose="020F0502020204030204" pitchFamily="34" charset="0"/>
                <a:cs typeface="Times New Roman" panose="02020603050405020304" pitchFamily="18" charset="0"/>
              </a:rPr>
              <a:t> Kanundan </a:t>
            </a:r>
            <a:r>
              <a:rPr lang="tr-TR" sz="2600" b="1" dirty="0">
                <a:solidFill>
                  <a:srgbClr val="00B0F0"/>
                </a:solidFill>
                <a:latin typeface="Tahoma" panose="020B0604030504040204" pitchFamily="34" charset="0"/>
                <a:ea typeface="Calibri" panose="020F0502020204030204" pitchFamily="34" charset="0"/>
                <a:cs typeface="Times New Roman" panose="02020603050405020304" pitchFamily="18" charset="0"/>
              </a:rPr>
              <a:t>doğan zorunlu  Personel atama </a:t>
            </a:r>
            <a:r>
              <a:rPr lang="tr-TR" sz="2600" b="1" dirty="0" smtClean="0">
                <a:solidFill>
                  <a:srgbClr val="00B0F0"/>
                </a:solidFill>
                <a:latin typeface="Tahoma" panose="020B0604030504040204" pitchFamily="34" charset="0"/>
                <a:ea typeface="Calibri" panose="020F0502020204030204" pitchFamily="34" charset="0"/>
                <a:cs typeface="Times New Roman" panose="02020603050405020304" pitchFamily="18" charset="0"/>
              </a:rPr>
              <a:t>işlemleri</a:t>
            </a:r>
            <a:endParaRPr lang="tr-TR" sz="26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052967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483551" y="1099435"/>
            <a:ext cx="11445523" cy="430887"/>
          </a:xfrm>
          <a:prstGeom prst="rect">
            <a:avLst/>
          </a:prstGeom>
        </p:spPr>
        <p:txBody>
          <a:bodyPr wrap="square">
            <a:spAutoFit/>
          </a:bodyPr>
          <a:lstStyle/>
          <a:p>
            <a:r>
              <a:rPr lang="tr-TR" sz="2200" dirty="0" smtClean="0">
                <a:solidFill>
                  <a:srgbClr val="FFFF00"/>
                </a:solidFill>
              </a:rPr>
              <a:t>	</a:t>
            </a:r>
            <a:endParaRPr lang="tr-TR" sz="2200" dirty="0">
              <a:solidFill>
                <a:srgbClr val="FFFF00"/>
              </a:solidFill>
            </a:endParaRPr>
          </a:p>
        </p:txBody>
      </p:sp>
      <p:sp>
        <p:nvSpPr>
          <p:cNvPr id="3" name="Dikdörtgen 2"/>
          <p:cNvSpPr/>
          <p:nvPr/>
        </p:nvSpPr>
        <p:spPr>
          <a:xfrm>
            <a:off x="1122743" y="1178045"/>
            <a:ext cx="10984375" cy="3935052"/>
          </a:xfrm>
          <a:prstGeom prst="rect">
            <a:avLst/>
          </a:prstGeom>
        </p:spPr>
        <p:txBody>
          <a:bodyPr wrap="square">
            <a:spAutoFit/>
          </a:bodyPr>
          <a:lstStyle/>
          <a:p>
            <a:pPr algn="ctr">
              <a:lnSpc>
                <a:spcPct val="107000"/>
              </a:lnSpc>
              <a:spcAft>
                <a:spcPts val="800"/>
              </a:spcAft>
            </a:pPr>
            <a:r>
              <a:rPr lang="tr-TR" sz="2800" b="1" dirty="0" smtClean="0">
                <a:solidFill>
                  <a:schemeClr val="accent1"/>
                </a:solidFill>
                <a:latin typeface="Tahoma" panose="020B0604030504040204" pitchFamily="34" charset="0"/>
                <a:ea typeface="Tahoma" panose="020B0604030504040204" pitchFamily="34" charset="0"/>
                <a:cs typeface="Tahoma" panose="020B0604030504040204" pitchFamily="34" charset="0"/>
              </a:rPr>
              <a:t>Genelgenin </a:t>
            </a:r>
            <a:r>
              <a:rPr lang="tr-TR" sz="2800" b="1" dirty="0">
                <a:solidFill>
                  <a:schemeClr val="accent1"/>
                </a:solidFill>
                <a:latin typeface="Tahoma" panose="020B0604030504040204" pitchFamily="34" charset="0"/>
                <a:ea typeface="Tahoma" panose="020B0604030504040204" pitchFamily="34" charset="0"/>
                <a:cs typeface="Tahoma" panose="020B0604030504040204" pitchFamily="34" charset="0"/>
              </a:rPr>
              <a:t>Kapsamından En Temel İstisna Harcamalar:</a:t>
            </a:r>
            <a:endParaRPr lang="tr-TR" sz="2800"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pPr algn="ctr">
              <a:lnSpc>
                <a:spcPct val="107000"/>
              </a:lnSpc>
              <a:spcAft>
                <a:spcPts val="800"/>
              </a:spcAft>
            </a:pPr>
            <a:endParaRPr lang="tr-TR" sz="2800" dirty="0" smtClean="0">
              <a:solidFill>
                <a:schemeClr val="accent1"/>
              </a:solidFill>
              <a:latin typeface="Tahoma" panose="020B0604030504040204" pitchFamily="34" charset="0"/>
              <a:ea typeface="Tahoma" panose="020B0604030504040204" pitchFamily="34" charset="0"/>
              <a:cs typeface="Tahoma" panose="020B0604030504040204" pitchFamily="34" charset="0"/>
            </a:endParaRPr>
          </a:p>
          <a:p>
            <a:pPr algn="just">
              <a:lnSpc>
                <a:spcPct val="107000"/>
              </a:lnSpc>
              <a:spcAft>
                <a:spcPts val="800"/>
              </a:spcAft>
            </a:pPr>
            <a:r>
              <a:rPr lang="tr-TR" sz="28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Doğal </a:t>
            </a:r>
            <a:r>
              <a:rPr lang="tr-TR" sz="2800" dirty="0">
                <a:solidFill>
                  <a:schemeClr val="accent1"/>
                </a:solidFill>
                <a:latin typeface="Tahoma" panose="020B0604030504040204" pitchFamily="34" charset="0"/>
                <a:ea typeface="Tahoma" panose="020B0604030504040204" pitchFamily="34" charset="0"/>
                <a:cs typeface="Tahoma" panose="020B0604030504040204" pitchFamily="34" charset="0"/>
              </a:rPr>
              <a:t>Afetler</a:t>
            </a:r>
          </a:p>
          <a:p>
            <a:pPr algn="just">
              <a:lnSpc>
                <a:spcPct val="107000"/>
              </a:lnSpc>
              <a:spcAft>
                <a:spcPts val="800"/>
              </a:spcAft>
            </a:pPr>
            <a:r>
              <a:rPr lang="tr-TR" sz="28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Salgın Hastalıklar</a:t>
            </a:r>
          </a:p>
          <a:p>
            <a:pPr algn="just">
              <a:lnSpc>
                <a:spcPct val="107000"/>
              </a:lnSpc>
              <a:spcAft>
                <a:spcPts val="800"/>
              </a:spcAft>
            </a:pPr>
            <a:r>
              <a:rPr lang="tr-TR" sz="28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Orman </a:t>
            </a:r>
            <a:r>
              <a:rPr lang="tr-TR" sz="2800" dirty="0">
                <a:solidFill>
                  <a:schemeClr val="accent1"/>
                </a:solidFill>
                <a:latin typeface="Tahoma" panose="020B0604030504040204" pitchFamily="34" charset="0"/>
                <a:ea typeface="Tahoma" panose="020B0604030504040204" pitchFamily="34" charset="0"/>
                <a:cs typeface="Tahoma" panose="020B0604030504040204" pitchFamily="34" charset="0"/>
              </a:rPr>
              <a:t>Yangınlarında</a:t>
            </a:r>
          </a:p>
          <a:p>
            <a:pPr algn="just">
              <a:lnSpc>
                <a:spcPct val="107000"/>
              </a:lnSpc>
              <a:spcAft>
                <a:spcPts val="800"/>
              </a:spcAft>
            </a:pPr>
            <a:r>
              <a:rPr lang="tr-TR" sz="2800" dirty="0">
                <a:solidFill>
                  <a:schemeClr val="accent1"/>
                </a:solidFill>
                <a:latin typeface="Tahoma" panose="020B0604030504040204" pitchFamily="34" charset="0"/>
                <a:ea typeface="Tahoma" panose="020B0604030504040204" pitchFamily="34" charset="0"/>
                <a:cs typeface="Tahoma" panose="020B0604030504040204" pitchFamily="34" charset="0"/>
              </a:rPr>
              <a:t>Acil olarak yapılması gereken mücadele ve müdahale</a:t>
            </a:r>
          </a:p>
          <a:p>
            <a:pPr algn="just">
              <a:lnSpc>
                <a:spcPct val="107000"/>
              </a:lnSpc>
              <a:spcAft>
                <a:spcPts val="800"/>
              </a:spcAft>
            </a:pPr>
            <a:r>
              <a:rPr lang="tr-TR" sz="2800" dirty="0">
                <a:solidFill>
                  <a:schemeClr val="accent1"/>
                </a:solidFill>
                <a:latin typeface="Tahoma" panose="020B0604030504040204" pitchFamily="34" charset="0"/>
                <a:ea typeface="Tahoma" panose="020B0604030504040204" pitchFamily="34" charset="0"/>
                <a:cs typeface="Tahoma" panose="020B0604030504040204" pitchFamily="34" charset="0"/>
              </a:rPr>
              <a:t>İç ve Dış İstihbarat Hizmetlerinin gerektirdiği zorunlu harcamalar.</a:t>
            </a:r>
          </a:p>
        </p:txBody>
      </p:sp>
      <p:sp>
        <p:nvSpPr>
          <p:cNvPr id="4" name="Dikdörtgen 3"/>
          <p:cNvSpPr/>
          <p:nvPr/>
        </p:nvSpPr>
        <p:spPr>
          <a:xfrm>
            <a:off x="3669839" y="146462"/>
            <a:ext cx="5039723" cy="492443"/>
          </a:xfrm>
          <a:prstGeom prst="rect">
            <a:avLst/>
          </a:prstGeom>
        </p:spPr>
        <p:txBody>
          <a:bodyPr wrap="square">
            <a:spAutoFit/>
          </a:bodyPr>
          <a:lstStyle/>
          <a:p>
            <a:pPr>
              <a:spcAft>
                <a:spcPts val="0"/>
              </a:spcAft>
            </a:pPr>
            <a:r>
              <a:rPr lang="tr-TR" sz="2600" b="1" dirty="0">
                <a:solidFill>
                  <a:schemeClr val="accent1"/>
                </a:solidFill>
                <a:latin typeface="Tahoma" panose="020B0604030504040204" pitchFamily="34" charset="0"/>
                <a:ea typeface="Tahoma" panose="020B0604030504040204" pitchFamily="34" charset="0"/>
                <a:cs typeface="Tahoma" panose="020B0604030504040204" pitchFamily="34" charset="0"/>
              </a:rPr>
              <a:t>I-KAPSAM VE </a:t>
            </a:r>
            <a:r>
              <a:rPr lang="tr-TR" sz="2600" b="1" dirty="0" smtClean="0">
                <a:solidFill>
                  <a:schemeClr val="accent1"/>
                </a:solidFill>
                <a:latin typeface="Tahoma" panose="020B0604030504040204" pitchFamily="34" charset="0"/>
                <a:ea typeface="Tahoma" panose="020B0604030504040204" pitchFamily="34" charset="0"/>
                <a:cs typeface="Tahoma" panose="020B0604030504040204" pitchFamily="34" charset="0"/>
              </a:rPr>
              <a:t>İSTİSNALAR</a:t>
            </a:r>
            <a:endPar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1811616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3575018" y="365938"/>
            <a:ext cx="3501280" cy="372731"/>
          </a:xfrm>
          <a:prstGeom prst="rect">
            <a:avLst/>
          </a:prstGeom>
        </p:spPr>
        <p:txBody>
          <a:bodyPr wrap="none">
            <a:spAutoFit/>
          </a:bodyPr>
          <a:lstStyle/>
          <a:p>
            <a:pPr marL="457200" algn="just">
              <a:lnSpc>
                <a:spcPct val="107000"/>
              </a:lnSpc>
              <a:spcAft>
                <a:spcPts val="800"/>
              </a:spcAft>
            </a:pPr>
            <a:r>
              <a:rPr lang="tr-TR" b="1" dirty="0">
                <a:solidFill>
                  <a:srgbClr val="00B0F0"/>
                </a:solidFill>
                <a:latin typeface="Tahoma" panose="020B0604030504040204" pitchFamily="34" charset="0"/>
                <a:ea typeface="Calibri" panose="020F0502020204030204" pitchFamily="34" charset="0"/>
                <a:cs typeface="Times New Roman" panose="02020603050405020304" pitchFamily="18" charset="0"/>
              </a:rPr>
              <a:t>ENERJİ VE SU ALIMLARI</a:t>
            </a:r>
            <a:endParaRPr lang="tr-TR" sz="105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398392" y="877133"/>
            <a:ext cx="11445523" cy="5401479"/>
          </a:xfrm>
          <a:prstGeom prst="rect">
            <a:avLst/>
          </a:prstGeom>
        </p:spPr>
        <p:txBody>
          <a:bodyPr wrap="square">
            <a:spAutoFit/>
          </a:bodyPr>
          <a:lstStyle/>
          <a:p>
            <a:pPr algn="just"/>
            <a:r>
              <a:rPr lang="tr-TR" sz="23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Kamu </a:t>
            </a:r>
            <a:r>
              <a:rPr lang="tr-TR" sz="2300" dirty="0">
                <a:solidFill>
                  <a:schemeClr val="accent1"/>
                </a:solidFill>
                <a:latin typeface="Tahoma" panose="020B0604030504040204" pitchFamily="34" charset="0"/>
                <a:ea typeface="Tahoma" panose="020B0604030504040204" pitchFamily="34" charset="0"/>
                <a:cs typeface="Tahoma" panose="020B0604030504040204" pitchFamily="34" charset="0"/>
              </a:rPr>
              <a:t>kurum ve kuruluşları ,enerji maliyetlerini azaltmak amacıyla, Enerji ve Tabi Kaynaklar Bakanlığı tarafından hazırlanan Kamu Binalarında Tasarruf Hedefi Uygulama Rehberinde yer alan tasarruf önlemlerine uyacaklardır.(Rehber 2024-2030 yıllarında uygulanacak olup enerji tasarruf oranı %30’dur)</a:t>
            </a:r>
          </a:p>
          <a:p>
            <a:pPr algn="just"/>
            <a:endParaRPr lang="tr-TR" sz="2300" dirty="0" smtClean="0">
              <a:solidFill>
                <a:schemeClr val="accent1"/>
              </a:solidFill>
              <a:latin typeface="Tahoma" panose="020B0604030504040204" pitchFamily="34" charset="0"/>
              <a:ea typeface="Tahoma" panose="020B0604030504040204" pitchFamily="34" charset="0"/>
              <a:cs typeface="Tahoma" panose="020B0604030504040204" pitchFamily="34" charset="0"/>
            </a:endParaRPr>
          </a:p>
          <a:p>
            <a:pPr algn="just"/>
            <a:r>
              <a:rPr lang="tr-TR" sz="2300" dirty="0">
                <a:solidFill>
                  <a:schemeClr val="accent1"/>
                </a:solidFill>
                <a:latin typeface="Tahoma" panose="020B0604030504040204" pitchFamily="34" charset="0"/>
                <a:ea typeface="Tahoma" panose="020B0604030504040204" pitchFamily="34" charset="0"/>
                <a:cs typeface="Tahoma" panose="020B0604030504040204" pitchFamily="34" charset="0"/>
              </a:rPr>
              <a:t>	</a:t>
            </a:r>
            <a:r>
              <a:rPr lang="tr-TR" sz="23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Kamu </a:t>
            </a:r>
            <a:r>
              <a:rPr lang="tr-TR" sz="2300" dirty="0">
                <a:solidFill>
                  <a:schemeClr val="accent1"/>
                </a:solidFill>
                <a:latin typeface="Tahoma" panose="020B0604030504040204" pitchFamily="34" charset="0"/>
                <a:ea typeface="Tahoma" panose="020B0604030504040204" pitchFamily="34" charset="0"/>
                <a:cs typeface="Tahoma" panose="020B0604030504040204" pitchFamily="34" charset="0"/>
              </a:rPr>
              <a:t>Binalarında serbest tüketici kriterlerini sağlayan binalarda ihale usulleri uygulanarak enerji giderlerinin azaltılması.(Elektrik Piyasası Tüketici Hizmetleri Yönetmeliği 6. Madde kapsamında olanlar ile Doğal Gaz için Enerji Piyasası Düzenleme Kurulunun(EPDK)4168 sayılı kurul kararı.)</a:t>
            </a:r>
          </a:p>
          <a:p>
            <a:pPr algn="just"/>
            <a:endParaRPr lang="tr-TR" sz="2300" dirty="0" smtClean="0">
              <a:solidFill>
                <a:schemeClr val="accent1"/>
              </a:solidFill>
              <a:latin typeface="Tahoma" panose="020B0604030504040204" pitchFamily="34" charset="0"/>
              <a:ea typeface="Tahoma" panose="020B0604030504040204" pitchFamily="34" charset="0"/>
              <a:cs typeface="Tahoma" panose="020B0604030504040204" pitchFamily="34" charset="0"/>
            </a:endParaRPr>
          </a:p>
          <a:p>
            <a:pPr algn="just"/>
            <a:r>
              <a:rPr lang="tr-TR" sz="23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Genel </a:t>
            </a:r>
            <a:r>
              <a:rPr lang="tr-TR" sz="2300" dirty="0">
                <a:solidFill>
                  <a:schemeClr val="accent1"/>
                </a:solidFill>
                <a:latin typeface="Tahoma" panose="020B0604030504040204" pitchFamily="34" charset="0"/>
                <a:ea typeface="Tahoma" panose="020B0604030504040204" pitchFamily="34" charset="0"/>
                <a:cs typeface="Tahoma" panose="020B0604030504040204" pitchFamily="34" charset="0"/>
              </a:rPr>
              <a:t>Aydınlatmalarda LED dönüşümü sağlanmalıdır</a:t>
            </a:r>
            <a:r>
              <a:rPr lang="tr-TR" sz="23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a:t>
            </a:r>
          </a:p>
          <a:p>
            <a:r>
              <a:rPr lang="tr-TR" sz="2300" dirty="0">
                <a:solidFill>
                  <a:schemeClr val="accent1"/>
                </a:solidFill>
                <a:latin typeface="Tahoma" panose="020B0604030504040204" pitchFamily="34" charset="0"/>
                <a:ea typeface="Tahoma" panose="020B0604030504040204" pitchFamily="34" charset="0"/>
                <a:cs typeface="Tahoma" panose="020B0604030504040204" pitchFamily="34" charset="0"/>
              </a:rPr>
              <a:t>Kamu Binalarında Enerji Verimliğini artıracak uygulamalar geliştirilmelidir</a:t>
            </a:r>
            <a:r>
              <a:rPr lang="tr-TR" sz="23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a:t>
            </a:r>
          </a:p>
          <a:p>
            <a:r>
              <a:rPr lang="tr-TR" sz="23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a:t>
            </a:r>
            <a:r>
              <a:rPr lang="tr-TR" sz="2300" dirty="0">
                <a:solidFill>
                  <a:schemeClr val="accent1"/>
                </a:solidFill>
                <a:latin typeface="Tahoma" panose="020B0604030504040204" pitchFamily="34" charset="0"/>
                <a:ea typeface="Tahoma" panose="020B0604030504040204" pitchFamily="34" charset="0"/>
                <a:cs typeface="Tahoma" panose="020B0604030504040204" pitchFamily="34" charset="0"/>
              </a:rPr>
              <a:t>Kamu Binalarının Enerji Verimli Yenilenmesine Yönelik Rehber)</a:t>
            </a:r>
          </a:p>
          <a:p>
            <a:r>
              <a:rPr lang="tr-TR" sz="2300" dirty="0">
                <a:solidFill>
                  <a:schemeClr val="accent1"/>
                </a:solidFill>
                <a:latin typeface="Tahoma" panose="020B0604030504040204" pitchFamily="34" charset="0"/>
                <a:ea typeface="Tahoma" panose="020B0604030504040204" pitchFamily="34" charset="0"/>
                <a:cs typeface="Tahoma" panose="020B0604030504040204" pitchFamily="34" charset="0"/>
              </a:rPr>
              <a:t>Kamu alımlarında enerji verimliği yüksek projeler ve ürünler tercih edilmelidir.</a:t>
            </a:r>
          </a:p>
          <a:p>
            <a:r>
              <a:rPr lang="tr-TR" sz="2300" dirty="0">
                <a:solidFill>
                  <a:schemeClr val="accent1"/>
                </a:solidFill>
                <a:latin typeface="Tahoma" panose="020B0604030504040204" pitchFamily="34" charset="0"/>
                <a:ea typeface="Tahoma" panose="020B0604030504040204" pitchFamily="34" charset="0"/>
                <a:cs typeface="Tahoma" panose="020B0604030504040204" pitchFamily="34" charset="0"/>
              </a:rPr>
              <a:t>Su israfını önlemek amacıyla gerekli tedbirler alınmalıdır</a:t>
            </a:r>
          </a:p>
        </p:txBody>
      </p:sp>
    </p:spTree>
    <p:extLst>
      <p:ext uri="{BB962C8B-B14F-4D97-AF65-F5344CB8AC3E}">
        <p14:creationId xmlns:p14="http://schemas.microsoft.com/office/powerpoint/2010/main" val="222711523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1809549" y="236833"/>
            <a:ext cx="8337533" cy="487506"/>
          </a:xfrm>
          <a:prstGeom prst="rect">
            <a:avLst/>
          </a:prstGeom>
        </p:spPr>
        <p:txBody>
          <a:bodyPr wrap="square">
            <a:spAutoFit/>
          </a:bodyPr>
          <a:lstStyle/>
          <a:p>
            <a:pPr algn="just">
              <a:lnSpc>
                <a:spcPct val="107000"/>
              </a:lnSpc>
              <a:spcAft>
                <a:spcPts val="800"/>
              </a:spcAft>
            </a:pPr>
            <a:r>
              <a:rPr lang="tr-TR" sz="2400" b="1" dirty="0">
                <a:solidFill>
                  <a:srgbClr val="00B0F0"/>
                </a:solidFill>
                <a:latin typeface="Tahoma" panose="020B0604030504040204" pitchFamily="34" charset="0"/>
                <a:ea typeface="Tahoma" panose="020B0604030504040204" pitchFamily="34" charset="0"/>
                <a:cs typeface="Tahoma" panose="020B0604030504040204" pitchFamily="34" charset="0"/>
              </a:rPr>
              <a:t>PERSONEL SERVİSİ HİZMETİNE İLİŞKİN </a:t>
            </a:r>
            <a:r>
              <a:rPr lang="tr-TR" sz="2400" b="1" dirty="0" smtClean="0">
                <a:solidFill>
                  <a:srgbClr val="00B0F0"/>
                </a:solidFill>
                <a:latin typeface="Tahoma" panose="020B0604030504040204" pitchFamily="34" charset="0"/>
                <a:ea typeface="Tahoma" panose="020B0604030504040204" pitchFamily="34" charset="0"/>
                <a:cs typeface="Tahoma" panose="020B0604030504040204" pitchFamily="34" charset="0"/>
              </a:rPr>
              <a:t>GİDERLER</a:t>
            </a:r>
            <a:endParaRPr lang="tr-TR" sz="2400" dirty="0">
              <a:solidFill>
                <a:srgbClr val="00B0F0"/>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3" name="Dikdörtgen 2"/>
          <p:cNvSpPr/>
          <p:nvPr/>
        </p:nvSpPr>
        <p:spPr>
          <a:xfrm>
            <a:off x="393551" y="1438171"/>
            <a:ext cx="11394672" cy="3191836"/>
          </a:xfrm>
          <a:prstGeom prst="rect">
            <a:avLst/>
          </a:prstGeom>
        </p:spPr>
        <p:txBody>
          <a:bodyPr wrap="square">
            <a:spAutoFit/>
          </a:bodyPr>
          <a:lstStyle/>
          <a:p>
            <a:pPr algn="just">
              <a:lnSpc>
                <a:spcPct val="107000"/>
              </a:lnSpc>
              <a:spcAft>
                <a:spcPts val="800"/>
              </a:spcAft>
            </a:pPr>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Savunma </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ve güvenlik hizmetleri hariç; kamu kurum ve kuruluşlarca toplu taşıma olan yerlerde personel servisi hizmeti sonlandırılacak, hizmet alım suretiyle sağlanan personel servis hizmeti ise sözleşme bitimine kadar devam edebilecektir.</a:t>
            </a:r>
          </a:p>
          <a:p>
            <a:pPr algn="just">
              <a:lnSpc>
                <a:spcPct val="107000"/>
              </a:lnSpc>
              <a:spcAft>
                <a:spcPts val="800"/>
              </a:spcAft>
            </a:pPr>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Kamu </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kurum ve kuruluşları toplu taşıma olmayan yerlerde servis hizmetlerini, personel servislerini en etkin ve ekonomik yöntemlerle gerçekleştireceklerdir</a:t>
            </a:r>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177968423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356136" y="1099912"/>
            <a:ext cx="11482938" cy="3089244"/>
          </a:xfrm>
          <a:prstGeom prst="rect">
            <a:avLst/>
          </a:prstGeom>
        </p:spPr>
        <p:txBody>
          <a:bodyPr wrap="square">
            <a:spAutoFit/>
          </a:bodyPr>
          <a:lstStyle/>
          <a:p>
            <a:pPr marL="342900" lvl="0" indent="-342900" algn="just">
              <a:lnSpc>
                <a:spcPct val="107000"/>
              </a:lnSpc>
              <a:spcAft>
                <a:spcPts val="0"/>
              </a:spcAft>
              <a:buFont typeface="Symbol" panose="05050102010706020507" pitchFamily="18" charset="2"/>
              <a:buChar char=""/>
            </a:pPr>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Yakın </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Yerleşkedeki kamu kurum ve kuruluşları Personel Servis Hizmetlerini birlikte ihale etmeleri esastır.</a:t>
            </a:r>
          </a:p>
          <a:p>
            <a:pPr marL="342900" lvl="0" indent="-342900" algn="just">
              <a:lnSpc>
                <a:spcPct val="107000"/>
              </a:lnSpc>
              <a:spcAft>
                <a:spcPts val="0"/>
              </a:spcAft>
              <a:buFont typeface="Symbol" panose="05050102010706020507" pitchFamily="18" charset="2"/>
              <a:buChar char=""/>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Servisten yararlanan personelin sayısı, araç kapasitesinin </a:t>
            </a:r>
            <a:r>
              <a:rPr lang="tr-TR" sz="2600" b="1" dirty="0">
                <a:solidFill>
                  <a:schemeClr val="accent1"/>
                </a:solidFill>
                <a:latin typeface="Tahoma" panose="020B0604030504040204" pitchFamily="34" charset="0"/>
                <a:ea typeface="Tahoma" panose="020B0604030504040204" pitchFamily="34" charset="0"/>
                <a:cs typeface="Tahoma" panose="020B0604030504040204" pitchFamily="34" charset="0"/>
              </a:rPr>
              <a:t>%70</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 altında olması durumda ilgili hatta servis sunumu yapılmayacaktır.</a:t>
            </a:r>
          </a:p>
          <a:p>
            <a:pPr marL="342900" lvl="0" indent="-342900" algn="just">
              <a:lnSpc>
                <a:spcPct val="107000"/>
              </a:lnSpc>
              <a:spcAft>
                <a:spcPts val="800"/>
              </a:spcAft>
              <a:buFont typeface="Symbol" panose="05050102010706020507" pitchFamily="18" charset="2"/>
              <a:buChar char=""/>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Hizmete Konu iş ihale edilirken ,2004/6801 sayılı Personel Servis Hizmet yönetmeliğine uygun olarak model yılı yeni olmayan araçlara öncelik verilerek ihale edilecektir.</a:t>
            </a:r>
            <a:endParaRPr lang="tr-TR" sz="2600" dirty="0">
              <a:solidFill>
                <a:schemeClr val="accent1"/>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3" name="Dikdörtgen 2"/>
          <p:cNvSpPr/>
          <p:nvPr/>
        </p:nvSpPr>
        <p:spPr>
          <a:xfrm>
            <a:off x="1959979" y="165246"/>
            <a:ext cx="7531262" cy="721288"/>
          </a:xfrm>
          <a:prstGeom prst="rect">
            <a:avLst/>
          </a:prstGeom>
        </p:spPr>
        <p:txBody>
          <a:bodyPr wrap="square">
            <a:spAutoFit/>
          </a:bodyPr>
          <a:lstStyle/>
          <a:p>
            <a:pPr algn="ctr">
              <a:lnSpc>
                <a:spcPct val="107000"/>
              </a:lnSpc>
              <a:spcAft>
                <a:spcPts val="800"/>
              </a:spcAft>
            </a:pPr>
            <a:r>
              <a:rPr lang="tr-TR" sz="2000" b="1" dirty="0">
                <a:solidFill>
                  <a:srgbClr val="00B0F0"/>
                </a:solidFill>
                <a:latin typeface="Tahoma" panose="020B0604030504040204" pitchFamily="34" charset="0"/>
                <a:ea typeface="Tahoma" panose="020B0604030504040204" pitchFamily="34" charset="0"/>
                <a:cs typeface="Tahoma" panose="020B0604030504040204" pitchFamily="34" charset="0"/>
              </a:rPr>
              <a:t>Toplu Taşıma Olmayan Yerde Personel Servisinin Hizmet Yoluyla İhale edilmesi durumunda:</a:t>
            </a:r>
            <a:endParaRPr lang="tr-TR" sz="2000" dirty="0">
              <a:solidFill>
                <a:srgbClr val="00B0F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8682079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730346" y="64632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4039508" y="321091"/>
            <a:ext cx="2590774" cy="372731"/>
          </a:xfrm>
          <a:prstGeom prst="rect">
            <a:avLst/>
          </a:prstGeom>
        </p:spPr>
        <p:txBody>
          <a:bodyPr wrap="none">
            <a:spAutoFit/>
          </a:bodyPr>
          <a:lstStyle/>
          <a:p>
            <a:pPr marL="228600" algn="just">
              <a:lnSpc>
                <a:spcPct val="107000"/>
              </a:lnSpc>
              <a:spcAft>
                <a:spcPts val="800"/>
              </a:spcAft>
            </a:pPr>
            <a:r>
              <a:rPr lang="tr-TR" b="1" dirty="0">
                <a:solidFill>
                  <a:srgbClr val="00B0F0"/>
                </a:solidFill>
                <a:latin typeface="Tahoma" panose="020B0604030504040204" pitchFamily="34" charset="0"/>
                <a:ea typeface="Calibri" panose="020F0502020204030204" pitchFamily="34" charset="0"/>
                <a:cs typeface="Times New Roman" panose="02020603050405020304" pitchFamily="18" charset="0"/>
              </a:rPr>
              <a:t>DİĞER </a:t>
            </a:r>
            <a:r>
              <a:rPr lang="tr-TR" b="1" dirty="0" smtClean="0">
                <a:solidFill>
                  <a:srgbClr val="00B0F0"/>
                </a:solidFill>
                <a:latin typeface="Tahoma" panose="020B0604030504040204" pitchFamily="34" charset="0"/>
                <a:ea typeface="Calibri" panose="020F0502020204030204" pitchFamily="34" charset="0"/>
                <a:cs typeface="Times New Roman" panose="02020603050405020304" pitchFamily="18" charset="0"/>
              </a:rPr>
              <a:t>HUSUSLAR</a:t>
            </a:r>
            <a:endParaRPr lang="tr-TR" sz="105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356136" y="768612"/>
            <a:ext cx="11704684" cy="5755422"/>
          </a:xfrm>
          <a:prstGeom prst="rect">
            <a:avLst/>
          </a:prstGeom>
        </p:spPr>
        <p:txBody>
          <a:bodyPr wrap="square">
            <a:spAutoFit/>
          </a:bodyPr>
          <a:lstStyle/>
          <a:p>
            <a:pPr algn="just"/>
            <a:r>
              <a:rPr lang="tr-TR" sz="2300" dirty="0">
                <a:solidFill>
                  <a:schemeClr val="accent1"/>
                </a:solidFill>
                <a:latin typeface="Tahoma" panose="020B0604030504040204" pitchFamily="34" charset="0"/>
                <a:ea typeface="Tahoma" panose="020B0604030504040204" pitchFamily="34" charset="0"/>
                <a:cs typeface="Tahoma" panose="020B0604030504040204" pitchFamily="34" charset="0"/>
              </a:rPr>
              <a:t>•	Kamu kurum ve kuruluşları ek mali yüklerle karşılanmaması için fatura karşılığı ödemelerini ve diğer yükümlüklerini zamanında yerine getireceklerdir.(Faiz, gecikme zammı, para cezası, indirimden yararlanamama gibi mali külfetler)</a:t>
            </a:r>
          </a:p>
          <a:p>
            <a:pPr algn="just"/>
            <a:r>
              <a:rPr lang="tr-TR" sz="2300" dirty="0">
                <a:solidFill>
                  <a:schemeClr val="accent1"/>
                </a:solidFill>
                <a:latin typeface="Tahoma" panose="020B0604030504040204" pitchFamily="34" charset="0"/>
                <a:ea typeface="Tahoma" panose="020B0604030504040204" pitchFamily="34" charset="0"/>
                <a:cs typeface="Tahoma" panose="020B0604030504040204" pitchFamily="34" charset="0"/>
              </a:rPr>
              <a:t>•	Mevzuattan kaynaklanan zorunluluklar dışında mesleki kuruluş veya derneklere üye olunmayacaktır.</a:t>
            </a:r>
          </a:p>
          <a:p>
            <a:pPr algn="just"/>
            <a:r>
              <a:rPr lang="tr-TR" sz="2300" dirty="0">
                <a:solidFill>
                  <a:schemeClr val="accent1"/>
                </a:solidFill>
                <a:latin typeface="Tahoma" panose="020B0604030504040204" pitchFamily="34" charset="0"/>
                <a:ea typeface="Tahoma" panose="020B0604030504040204" pitchFamily="34" charset="0"/>
                <a:cs typeface="Tahoma" panose="020B0604030504040204" pitchFamily="34" charset="0"/>
              </a:rPr>
              <a:t>•	Kamu idareleri araştırma, geliştirme, eğitim vb. ihtiyaçlarını öncelikle kendi personeli veya ilgili diğer kurumlardan bilgi ve tecrübe sahibi personellerden faydalanılması, Zorunlu olmadıkça danışmanlık hizmeti satın almayacaktır.</a:t>
            </a:r>
          </a:p>
          <a:p>
            <a:pPr algn="just"/>
            <a:r>
              <a:rPr lang="tr-TR" sz="2300" dirty="0">
                <a:solidFill>
                  <a:schemeClr val="accent1"/>
                </a:solidFill>
                <a:latin typeface="Tahoma" panose="020B0604030504040204" pitchFamily="34" charset="0"/>
                <a:ea typeface="Tahoma" panose="020B0604030504040204" pitchFamily="34" charset="0"/>
                <a:cs typeface="Tahoma" panose="020B0604030504040204" pitchFamily="34" charset="0"/>
              </a:rPr>
              <a:t>•	Kamu kurum ve kuruluşları bu Genelge yer alan tasarruf tedbirlerine ilişkin veri ve raporları Hazine ve Maliye Bakanlığınca geliştirilen Tasarruf Tedbirleri Bilgi Sistemine  Hazine ve Maliye Bakanlığınca belirlenecek usul ve esaslara göre giriş yapmakla yükümlüdür.</a:t>
            </a:r>
          </a:p>
          <a:p>
            <a:pPr algn="just"/>
            <a:r>
              <a:rPr lang="tr-TR" sz="2300" dirty="0">
                <a:solidFill>
                  <a:schemeClr val="accent1"/>
                </a:solidFill>
                <a:latin typeface="Tahoma" panose="020B0604030504040204" pitchFamily="34" charset="0"/>
                <a:ea typeface="Tahoma" panose="020B0604030504040204" pitchFamily="34" charset="0"/>
                <a:cs typeface="Tahoma" panose="020B0604030504040204" pitchFamily="34" charset="0"/>
              </a:rPr>
              <a:t>•	Tasarruf Tedbirlerinin uygulanması Hazine ve Maliye Bakanlığınca izlenecek, denetlenecek, Cumhurbaşkanlığına ve İlgili İdarelere raporlanacaktır.</a:t>
            </a:r>
          </a:p>
          <a:p>
            <a:pPr algn="just"/>
            <a:r>
              <a:rPr lang="tr-TR" sz="2300" dirty="0">
                <a:solidFill>
                  <a:schemeClr val="accent1"/>
                </a:solidFill>
                <a:latin typeface="Tahoma" panose="020B0604030504040204" pitchFamily="34" charset="0"/>
                <a:ea typeface="Tahoma" panose="020B0604030504040204" pitchFamily="34" charset="0"/>
                <a:cs typeface="Tahoma" panose="020B0604030504040204" pitchFamily="34" charset="0"/>
              </a:rPr>
              <a:t>•	Bu Genelge hükümlerine aykırı iş ve işlemlerin tespit edilmesi halinde , Cumhurbaşkanlığı ve ilgili idarelerce gerekli yaptırımlar uygulanacaktır.</a:t>
            </a:r>
          </a:p>
        </p:txBody>
      </p:sp>
    </p:spTree>
    <p:extLst>
      <p:ext uri="{BB962C8B-B14F-4D97-AF65-F5344CB8AC3E}">
        <p14:creationId xmlns:p14="http://schemas.microsoft.com/office/powerpoint/2010/main" val="34795270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483551" y="831068"/>
            <a:ext cx="11355523" cy="5170646"/>
          </a:xfrm>
          <a:prstGeom prst="rect">
            <a:avLst/>
          </a:prstGeom>
        </p:spPr>
        <p:txBody>
          <a:bodyPr wrap="square">
            <a:spAutoFit/>
          </a:bodyPr>
          <a:lstStyle/>
          <a:p>
            <a:r>
              <a:rPr lang="tr-TR" sz="22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Bu </a:t>
            </a:r>
            <a:r>
              <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rPr>
              <a:t>Genelgenin uygulanması ile ilgili olarak tüm kamu kurum ve kuruluşları tarafından gerekli tedbirler alınacak, her kademedeki yönetici tasarruf ilkelerinin uygulanmasından sorumlu olacaktır.</a:t>
            </a:r>
          </a:p>
          <a:p>
            <a:r>
              <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rPr>
              <a:t>Genelge hükümleri;</a:t>
            </a:r>
          </a:p>
          <a:p>
            <a:r>
              <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rPr>
              <a:t>•	Bakanlıklarda Bakan veya bu konuda görevlendirilen bakan yardımcısı</a:t>
            </a:r>
          </a:p>
          <a:p>
            <a:r>
              <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rPr>
              <a:t>•	Kurumlarda Üst Yöneticiler(5018 Sayılı Kamu Mali Yönetimi Kontrol Kanunu 11.madde)</a:t>
            </a:r>
          </a:p>
          <a:p>
            <a:r>
              <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rPr>
              <a:t>•	İl Özel İdarelerinde ve İllerde Valiler</a:t>
            </a:r>
          </a:p>
          <a:p>
            <a:r>
              <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rPr>
              <a:t>•	Belediyeler ise Belediye Başkanı tarafından hassasiyetle izlenecek ve </a:t>
            </a:r>
            <a:r>
              <a:rPr lang="tr-TR" sz="2200" dirty="0" err="1">
                <a:solidFill>
                  <a:schemeClr val="accent1"/>
                </a:solidFill>
                <a:latin typeface="Tahoma" panose="020B0604030504040204" pitchFamily="34" charset="0"/>
                <a:ea typeface="Tahoma" panose="020B0604030504040204" pitchFamily="34" charset="0"/>
                <a:cs typeface="Tahoma" panose="020B0604030504040204" pitchFamily="34" charset="0"/>
              </a:rPr>
              <a:t>denetlenecek,aksine</a:t>
            </a:r>
            <a:r>
              <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rPr>
              <a:t> hareket edenler hakkında  ilgili mevzuatına göre işlem </a:t>
            </a:r>
            <a:r>
              <a:rPr lang="tr-TR" sz="2200" dirty="0" err="1">
                <a:solidFill>
                  <a:schemeClr val="accent1"/>
                </a:solidFill>
                <a:latin typeface="Tahoma" panose="020B0604030504040204" pitchFamily="34" charset="0"/>
                <a:ea typeface="Tahoma" panose="020B0604030504040204" pitchFamily="34" charset="0"/>
                <a:cs typeface="Tahoma" panose="020B0604030504040204" pitchFamily="34" charset="0"/>
              </a:rPr>
              <a:t>yapılacaktır.Genelgenin</a:t>
            </a:r>
            <a:r>
              <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rPr>
              <a:t> uygulanmasından öncelikle sorumlu olacaktır.</a:t>
            </a:r>
          </a:p>
          <a:p>
            <a:r>
              <a:rPr lang="tr-TR" sz="22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Bakanlıklarda </a:t>
            </a:r>
            <a:r>
              <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rPr>
              <a:t>Bakan tarafından Genelgenin uygulanmasından sorumlu bir Bakan Yardımcısı görevlendirilecek ve belirlenen Bakan Yardımcısının ismi;</a:t>
            </a:r>
          </a:p>
          <a:p>
            <a:r>
              <a:rPr lang="tr-TR" sz="22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a:t>
            </a:r>
            <a:r>
              <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rPr>
              <a:t>Cumhurbaşkanlığı</a:t>
            </a:r>
          </a:p>
          <a:p>
            <a:r>
              <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rPr>
              <a:t>-Cumhurbaşkanlığı Strateji ve Bütçe Başkanlığı</a:t>
            </a:r>
          </a:p>
          <a:p>
            <a:r>
              <a:rPr lang="tr-TR" sz="2200" dirty="0">
                <a:solidFill>
                  <a:schemeClr val="accent1"/>
                </a:solidFill>
                <a:latin typeface="Tahoma" panose="020B0604030504040204" pitchFamily="34" charset="0"/>
                <a:ea typeface="Tahoma" panose="020B0604030504040204" pitchFamily="34" charset="0"/>
                <a:cs typeface="Tahoma" panose="020B0604030504040204" pitchFamily="34" charset="0"/>
              </a:rPr>
              <a:t>-Hazine ve Maliye Bakanlığına bildirilecektir.</a:t>
            </a:r>
          </a:p>
        </p:txBody>
      </p:sp>
      <p:sp>
        <p:nvSpPr>
          <p:cNvPr id="13" name="Dikdörtgen 12"/>
          <p:cNvSpPr/>
          <p:nvPr/>
        </p:nvSpPr>
        <p:spPr>
          <a:xfrm>
            <a:off x="4021034" y="295795"/>
            <a:ext cx="2590774" cy="372731"/>
          </a:xfrm>
          <a:prstGeom prst="rect">
            <a:avLst/>
          </a:prstGeom>
        </p:spPr>
        <p:txBody>
          <a:bodyPr wrap="none">
            <a:spAutoFit/>
          </a:bodyPr>
          <a:lstStyle/>
          <a:p>
            <a:pPr marL="228600" algn="just">
              <a:lnSpc>
                <a:spcPct val="107000"/>
              </a:lnSpc>
              <a:spcAft>
                <a:spcPts val="800"/>
              </a:spcAft>
            </a:pPr>
            <a:r>
              <a:rPr lang="tr-TR" b="1" dirty="0">
                <a:solidFill>
                  <a:srgbClr val="00B0F0"/>
                </a:solidFill>
                <a:latin typeface="Tahoma" panose="020B0604030504040204" pitchFamily="34" charset="0"/>
                <a:ea typeface="Calibri" panose="020F0502020204030204" pitchFamily="34" charset="0"/>
                <a:cs typeface="Times New Roman" panose="02020603050405020304" pitchFamily="18" charset="0"/>
              </a:rPr>
              <a:t>DİĞER </a:t>
            </a:r>
            <a:r>
              <a:rPr lang="tr-TR" b="1" dirty="0" smtClean="0">
                <a:solidFill>
                  <a:srgbClr val="00B0F0"/>
                </a:solidFill>
                <a:latin typeface="Tahoma" panose="020B0604030504040204" pitchFamily="34" charset="0"/>
                <a:ea typeface="Calibri" panose="020F0502020204030204" pitchFamily="34" charset="0"/>
                <a:cs typeface="Times New Roman" panose="02020603050405020304" pitchFamily="18" charset="0"/>
              </a:rPr>
              <a:t>HUSUSLAR</a:t>
            </a:r>
            <a:endParaRPr lang="tr-TR" sz="105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592931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2743935" y="292846"/>
            <a:ext cx="6744754" cy="388696"/>
          </a:xfrm>
          <a:prstGeom prst="rect">
            <a:avLst/>
          </a:prstGeom>
        </p:spPr>
        <p:txBody>
          <a:bodyPr wrap="square">
            <a:spAutoFit/>
          </a:bodyPr>
          <a:lstStyle/>
          <a:p>
            <a:pPr algn="just">
              <a:lnSpc>
                <a:spcPct val="107000"/>
              </a:lnSpc>
              <a:spcAft>
                <a:spcPts val="800"/>
              </a:spcAft>
            </a:pPr>
            <a:r>
              <a:rPr lang="tr-TR" b="1" dirty="0">
                <a:solidFill>
                  <a:srgbClr val="00B0F0"/>
                </a:solidFill>
                <a:latin typeface="Tahoma" panose="020B0604030504040204" pitchFamily="34" charset="0"/>
                <a:ea typeface="Calibri" panose="020F0502020204030204" pitchFamily="34" charset="0"/>
                <a:cs typeface="Times New Roman" panose="02020603050405020304" pitchFamily="18" charset="0"/>
              </a:rPr>
              <a:t>TASARRUF PAKETİNDE SÜRELİ VE SÜRESİZ İŞLEMLER</a:t>
            </a:r>
            <a:endParaRPr lang="tr-TR" sz="11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573550" y="1125925"/>
            <a:ext cx="11036559" cy="5142177"/>
          </a:xfrm>
          <a:prstGeom prst="rect">
            <a:avLst/>
          </a:prstGeom>
        </p:spPr>
        <p:txBody>
          <a:bodyPr wrap="square">
            <a:spAutoFit/>
          </a:bodyPr>
          <a:lstStyle/>
          <a:p>
            <a:pPr algn="just">
              <a:lnSpc>
                <a:spcPct val="107000"/>
              </a:lnSpc>
              <a:spcAft>
                <a:spcPts val="800"/>
              </a:spcAft>
            </a:pPr>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Kamu Kurumlarınca en az 3 yıl süreyle yeni taşıt edinilmeyecektir.</a:t>
            </a:r>
          </a:p>
          <a:p>
            <a:pPr algn="just">
              <a:lnSpc>
                <a:spcPct val="107000"/>
              </a:lnSpc>
              <a:spcAft>
                <a:spcPts val="800"/>
              </a:spcAft>
            </a:pPr>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-Deprem Riski nedeniyle yıkım kararı alınanlar hariç Kamu kurum ve kuruluşları 3 yıl süreyle yurt içi ve dışında bina satın alma, kiralanma ve yaptırma işlemlerini yapamayacaklardır.</a:t>
            </a:r>
          </a:p>
          <a:p>
            <a:pPr algn="just">
              <a:lnSpc>
                <a:spcPct val="107000"/>
              </a:lnSpc>
              <a:spcAft>
                <a:spcPts val="800"/>
              </a:spcAft>
            </a:pPr>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-Kamu Kurum ve Kuruluşları tarafından 3 yıl süreyle büro malzemesi, makine ve teçhizat, tefrişat, bilgisayar ve donanımı ile benzeri demirbaş alımı yapılmayacaktır.</a:t>
            </a:r>
          </a:p>
          <a:p>
            <a:pPr algn="just">
              <a:lnSpc>
                <a:spcPct val="107000"/>
              </a:lnSpc>
              <a:spcAft>
                <a:spcPts val="800"/>
              </a:spcAft>
            </a:pPr>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-4857 Sayılı İş Kanunu Kapsamında çalışan işçilerin yıl içerisinde kazandıkları yıllık ücretli izin süreleri ilgili yıl içerisinde kullandırılacak, ayrıca ilgilerin daha önceki yıllardan hak kazanıp kullanmadıkları yıllık ücretli izin süreleri, yürütülen hizmetlerde aksamaya sebep olmayacak şekilde azami 3 yıl içerisinde </a:t>
            </a:r>
            <a:r>
              <a:rPr lang="tr-TR" sz="24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kullanılacaktır.</a:t>
            </a:r>
          </a:p>
        </p:txBody>
      </p:sp>
    </p:spTree>
    <p:extLst>
      <p:ext uri="{BB962C8B-B14F-4D97-AF65-F5344CB8AC3E}">
        <p14:creationId xmlns:p14="http://schemas.microsoft.com/office/powerpoint/2010/main" val="14975327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573551" y="1739066"/>
            <a:ext cx="11008849" cy="2883610"/>
          </a:xfrm>
          <a:prstGeom prst="rect">
            <a:avLst/>
          </a:prstGeom>
        </p:spPr>
        <p:txBody>
          <a:bodyPr wrap="square">
            <a:spAutoFit/>
          </a:bodyPr>
          <a:lstStyle/>
          <a:p>
            <a:pPr algn="just">
              <a:lnSpc>
                <a:spcPct val="107000"/>
              </a:lnSpc>
              <a:spcAft>
                <a:spcPts val="800"/>
              </a:spcAft>
            </a:pPr>
            <a:r>
              <a:rPr lang="tr-TR" sz="24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a:t>
            </a:r>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Zorunlu Hallerde yapılacak yurt dışı görevlendirmeleri söz konusu görevlendirme onayları ile görevlendirme sonucuna ilişkin raporlar, görevlendirmenin bitimi tarihinden itibaren 15 gün içerisinde Kamu Personeli Bilgi Sisteminde yer alan modül aracılığıyla bildirilecektir.</a:t>
            </a:r>
          </a:p>
          <a:p>
            <a:r>
              <a:rPr lang="tr-TR" sz="24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a:t>
            </a:r>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Genelgenin yayımlanmasından önce yürürlükte bulunan mevzuat çerçevesinde bu Genelge kapsamına giren hususlarla ilgili münferit olarak izin alınmış iş ve işlemler için 3 ay içerisinde yeniden izin alınacaktır</a:t>
            </a:r>
          </a:p>
        </p:txBody>
      </p:sp>
      <p:sp>
        <p:nvSpPr>
          <p:cNvPr id="10" name="Dikdörtgen 9"/>
          <p:cNvSpPr/>
          <p:nvPr/>
        </p:nvSpPr>
        <p:spPr>
          <a:xfrm>
            <a:off x="2748777" y="307563"/>
            <a:ext cx="6744754" cy="388696"/>
          </a:xfrm>
          <a:prstGeom prst="rect">
            <a:avLst/>
          </a:prstGeom>
        </p:spPr>
        <p:txBody>
          <a:bodyPr wrap="square">
            <a:spAutoFit/>
          </a:bodyPr>
          <a:lstStyle/>
          <a:p>
            <a:pPr algn="just">
              <a:lnSpc>
                <a:spcPct val="107000"/>
              </a:lnSpc>
              <a:spcAft>
                <a:spcPts val="800"/>
              </a:spcAft>
            </a:pPr>
            <a:r>
              <a:rPr lang="tr-TR" b="1" dirty="0">
                <a:solidFill>
                  <a:srgbClr val="00B0F0"/>
                </a:solidFill>
                <a:latin typeface="Tahoma" panose="020B0604030504040204" pitchFamily="34" charset="0"/>
                <a:ea typeface="Calibri" panose="020F0502020204030204" pitchFamily="34" charset="0"/>
                <a:cs typeface="Times New Roman" panose="02020603050405020304" pitchFamily="18" charset="0"/>
              </a:rPr>
              <a:t>TASARRUF PAKETİNDE SÜRELİ VE SÜRESİZ İŞLEMLER</a:t>
            </a:r>
            <a:endParaRPr lang="tr-TR" sz="11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4874199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393551" y="935472"/>
            <a:ext cx="10995938" cy="5098127"/>
          </a:xfrm>
          <a:prstGeom prst="rect">
            <a:avLst/>
          </a:prstGeom>
        </p:spPr>
        <p:txBody>
          <a:bodyPr wrap="square">
            <a:spAutoFit/>
          </a:bodyPr>
          <a:lstStyle/>
          <a:p>
            <a:pPr marL="457200" algn="just">
              <a:lnSpc>
                <a:spcPct val="107000"/>
              </a:lnSpc>
              <a:spcAft>
                <a:spcPts val="0"/>
              </a:spcAft>
            </a:pPr>
            <a:endParaRPr lang="tr-TR"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0"/>
              </a:spcAft>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1-Genelgenin yayımından önce yürürlükte bulunan mevzuata göre, bu genelge kapsamına giren hususlarla alakalı alınmış izinler için yeniden izin alınacaktır.</a:t>
            </a:r>
          </a:p>
          <a:p>
            <a:pPr marL="457200" algn="just">
              <a:lnSpc>
                <a:spcPct val="107000"/>
              </a:lnSpc>
              <a:spcAft>
                <a:spcPts val="0"/>
              </a:spcAft>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2-Kamu Kurum ve kuruluşlarınca hizmet alım suretiyle kullanılan mevcut taşıtlar sözleşme süresi sonunda izin alınmadan yeniden kiralanmayacaktır.</a:t>
            </a:r>
          </a:p>
          <a:p>
            <a:pPr marL="457200" algn="just">
              <a:lnSpc>
                <a:spcPct val="107000"/>
              </a:lnSpc>
              <a:spcAft>
                <a:spcPts val="0"/>
              </a:spcAft>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3-Vakıf, Dernek, Sandık, birlik vb. taşıtlar kamu kuruluşlarınca izin alınmadan kullanılmayacaktır.</a:t>
            </a:r>
          </a:p>
          <a:p>
            <a:pPr marL="457200" algn="just">
              <a:lnSpc>
                <a:spcPct val="107000"/>
              </a:lnSpc>
              <a:spcAft>
                <a:spcPts val="800"/>
              </a:spcAft>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4-Genelgede Savunama ve güvenlik ile 2802 sayılı Kanuna tabi personelden gerekli görülenlerin ikametgâhı ile iş yeri arasında gidip gelmeleri verilen izin.</a:t>
            </a:r>
          </a:p>
        </p:txBody>
      </p:sp>
      <p:sp>
        <p:nvSpPr>
          <p:cNvPr id="3" name="Dikdörtgen 2"/>
          <p:cNvSpPr/>
          <p:nvPr/>
        </p:nvSpPr>
        <p:spPr>
          <a:xfrm>
            <a:off x="1771216" y="321911"/>
            <a:ext cx="6782049" cy="501419"/>
          </a:xfrm>
          <a:prstGeom prst="rect">
            <a:avLst/>
          </a:prstGeom>
        </p:spPr>
        <p:txBody>
          <a:bodyPr wrap="none">
            <a:spAutoFit/>
          </a:bodyPr>
          <a:lstStyle/>
          <a:p>
            <a:pPr marL="457200" algn="just">
              <a:lnSpc>
                <a:spcPct val="107000"/>
              </a:lnSpc>
              <a:spcAft>
                <a:spcPts val="0"/>
              </a:spcAft>
            </a:pPr>
            <a:r>
              <a:rPr lang="tr-TR" sz="26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Genelge Kapsamında izin Alınacak durumlar.</a:t>
            </a:r>
          </a:p>
        </p:txBody>
      </p:sp>
    </p:spTree>
    <p:extLst>
      <p:ext uri="{BB962C8B-B14F-4D97-AF65-F5344CB8AC3E}">
        <p14:creationId xmlns:p14="http://schemas.microsoft.com/office/powerpoint/2010/main" val="423240899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580610" y="421593"/>
            <a:ext cx="9490098" cy="481927"/>
          </a:xfrm>
          <a:prstGeom prst="rect">
            <a:avLst/>
          </a:prstGeom>
        </p:spPr>
        <p:txBody>
          <a:bodyPr wrap="none">
            <a:spAutoFit/>
          </a:bodyPr>
          <a:lstStyle/>
          <a:p>
            <a:pPr marL="457200" algn="just">
              <a:lnSpc>
                <a:spcPct val="107000"/>
              </a:lnSpc>
              <a:spcAft>
                <a:spcPts val="800"/>
              </a:spcAft>
            </a:pPr>
            <a:r>
              <a:rPr lang="tr-TR" sz="2600" b="1" dirty="0">
                <a:solidFill>
                  <a:srgbClr val="00B0F0"/>
                </a:solidFill>
                <a:latin typeface="Tahoma" panose="020B0604030504040204" pitchFamily="34" charset="0"/>
                <a:ea typeface="Tahoma" panose="020B0604030504040204" pitchFamily="34" charset="0"/>
                <a:cs typeface="Tahoma" panose="020B0604030504040204" pitchFamily="34" charset="0"/>
              </a:rPr>
              <a:t>Genelge Kapsamından İzin Talep edilecek Makamlar.</a:t>
            </a:r>
            <a:endParaRPr lang="tr-TR" sz="2600" dirty="0">
              <a:solidFill>
                <a:srgbClr val="00B0F0"/>
              </a:solidFill>
              <a:latin typeface="Tahoma" panose="020B0604030504040204" pitchFamily="34" charset="0"/>
              <a:ea typeface="Tahoma" panose="020B0604030504040204" pitchFamily="34" charset="0"/>
              <a:cs typeface="Tahoma" panose="020B0604030504040204" pitchFamily="34" charset="0"/>
            </a:endParaRPr>
          </a:p>
        </p:txBody>
      </p:sp>
      <p:sp>
        <p:nvSpPr>
          <p:cNvPr id="3" name="Dikdörtgen 2"/>
          <p:cNvSpPr/>
          <p:nvPr/>
        </p:nvSpPr>
        <p:spPr>
          <a:xfrm>
            <a:off x="92609" y="1024394"/>
            <a:ext cx="11445523" cy="5191358"/>
          </a:xfrm>
          <a:prstGeom prst="rect">
            <a:avLst/>
          </a:prstGeom>
        </p:spPr>
        <p:txBody>
          <a:bodyPr wrap="square">
            <a:spAutoFit/>
          </a:bodyPr>
          <a:lstStyle/>
          <a:p>
            <a:pPr marL="457200" algn="just">
              <a:lnSpc>
                <a:spcPct val="107000"/>
              </a:lnSpc>
              <a:spcAft>
                <a:spcPts val="0"/>
              </a:spcAft>
            </a:pPr>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Bakanlıkların </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merkez</a:t>
            </a:r>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taşra </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ve yurtdışı </a:t>
            </a:r>
            <a:r>
              <a:rPr lang="tr-TR" sz="2600" dirty="0" err="1">
                <a:solidFill>
                  <a:schemeClr val="accent1"/>
                </a:solidFill>
                <a:latin typeface="Tahoma" panose="020B0604030504040204" pitchFamily="34" charset="0"/>
                <a:ea typeface="Tahoma" panose="020B0604030504040204" pitchFamily="34" charset="0"/>
                <a:cs typeface="Tahoma" panose="020B0604030504040204" pitchFamily="34" charset="0"/>
              </a:rPr>
              <a:t>teşkilatları,bağlı,ilgili</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 ve ilişkili kuruluşları Bakan veya genelgenin sorumlusu bakan yardımcısı tarafından  hassasiyetle değerlendirildikten sonra Cumhurbaşkanlığına gönderilecektir.</a:t>
            </a:r>
          </a:p>
          <a:p>
            <a:pPr marL="457200" algn="just">
              <a:lnSpc>
                <a:spcPct val="107000"/>
              </a:lnSpc>
              <a:spcAft>
                <a:spcPts val="0"/>
              </a:spcAft>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İl Özel İdareleri ve Belediyeler bakımından izin</a:t>
            </a:r>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İl </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Özel İdareleri için İçişleri Bakanı</a:t>
            </a:r>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Belediyeler </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için Çevre Şehircilik İklim ve Değişikliği Bakanı veya genelgenin uygulanmasından sorumlu bakan yardımcılarından izin alacaklardır.</a:t>
            </a:r>
          </a:p>
          <a:p>
            <a:pPr marL="457200" algn="just">
              <a:lnSpc>
                <a:spcPct val="107000"/>
              </a:lnSpc>
              <a:spcAft>
                <a:spcPts val="0"/>
              </a:spcAft>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 </a:t>
            </a:r>
          </a:p>
          <a:p>
            <a:pPr marL="457200" algn="just">
              <a:lnSpc>
                <a:spcPct val="107000"/>
              </a:lnSpc>
              <a:spcAft>
                <a:spcPts val="800"/>
              </a:spcAft>
            </a:pPr>
            <a:r>
              <a:rPr lang="tr-TR" sz="26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Bu </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genelgenin yayımlandığı tarih itibariyle kamu kurum ve kuruluşları tarafından sözleşmesi imzalanmamış tüm mal ve hizmet alımları ile yapım işleri ihaleleri gözden geçirilerek ve bu genelgenin hükümlerine uygun olmayan ihaleler iptal edilecektir.</a:t>
            </a:r>
          </a:p>
        </p:txBody>
      </p:sp>
    </p:spTree>
    <p:extLst>
      <p:ext uri="{BB962C8B-B14F-4D97-AF65-F5344CB8AC3E}">
        <p14:creationId xmlns:p14="http://schemas.microsoft.com/office/powerpoint/2010/main" val="382813769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3129810" y="189199"/>
            <a:ext cx="4589718" cy="511871"/>
          </a:xfrm>
          <a:prstGeom prst="rect">
            <a:avLst/>
          </a:prstGeom>
        </p:spPr>
        <p:txBody>
          <a:bodyPr wrap="none">
            <a:spAutoFit/>
          </a:bodyPr>
          <a:lstStyle/>
          <a:p>
            <a:pPr algn="just">
              <a:lnSpc>
                <a:spcPct val="107000"/>
              </a:lnSpc>
              <a:spcAft>
                <a:spcPts val="800"/>
              </a:spcAft>
            </a:pPr>
            <a:r>
              <a:rPr lang="tr-TR" sz="2800" b="1" dirty="0" smtClean="0">
                <a:solidFill>
                  <a:srgbClr val="00B0F0"/>
                </a:solidFill>
                <a:latin typeface="Tahoma" panose="020B0604030504040204" pitchFamily="34" charset="0"/>
                <a:ea typeface="Tahoma" panose="020B0604030504040204" pitchFamily="34" charset="0"/>
                <a:cs typeface="Tahoma" panose="020B0604030504040204" pitchFamily="34" charset="0"/>
              </a:rPr>
              <a:t>Gelir Getirecek İşlemler.</a:t>
            </a:r>
            <a:endParaRPr lang="tr-TR" sz="2800" dirty="0">
              <a:solidFill>
                <a:srgbClr val="00B0F0"/>
              </a:solidFill>
              <a:latin typeface="Tahoma" panose="020B0604030504040204" pitchFamily="34" charset="0"/>
              <a:ea typeface="Tahoma" panose="020B0604030504040204" pitchFamily="34" charset="0"/>
              <a:cs typeface="Tahoma" panose="020B0604030504040204" pitchFamily="34" charset="0"/>
            </a:endParaRPr>
          </a:p>
        </p:txBody>
      </p:sp>
      <p:sp>
        <p:nvSpPr>
          <p:cNvPr id="3" name="Dikdörtgen 2"/>
          <p:cNvSpPr/>
          <p:nvPr/>
        </p:nvSpPr>
        <p:spPr>
          <a:xfrm>
            <a:off x="650599" y="1341893"/>
            <a:ext cx="11265523" cy="3293209"/>
          </a:xfrm>
          <a:prstGeom prst="rect">
            <a:avLst/>
          </a:prstGeom>
        </p:spPr>
        <p:txBody>
          <a:bodyPr wrap="square">
            <a:spAutoFit/>
          </a:bodyPr>
          <a:lstStyle/>
          <a:p>
            <a:pPr algn="just"/>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-Mevcut Lojman ve Sosyal Tesisler Satılarak Ekonomiye Kazandırılacak(Savunma ve Güvenlik Hizmetlerinde kullanılanlar hariç)</a:t>
            </a:r>
          </a:p>
          <a:p>
            <a:pPr algn="just"/>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-Lojman Kiraları ve sosyal tesis ücretleri rayiç bedel dikkate alınarak yeniden belirlenecek.</a:t>
            </a:r>
          </a:p>
          <a:p>
            <a:pPr algn="just"/>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-Ekonomik Ömrünü tamamlamış taşıtların tasfiyesi ve satışı.</a:t>
            </a:r>
          </a:p>
          <a:p>
            <a:pPr algn="just"/>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-Ekonomik Değeri olan Atıklar, bedeli karşılığında ilgili mevzuatına göre değerlendirilecektir.(Çevre Şehircilik ve İklim Değişikliği Bakanlığının görevleri </a:t>
            </a:r>
            <a:r>
              <a:rPr lang="tr-TR" sz="2600" dirty="0" err="1">
                <a:solidFill>
                  <a:schemeClr val="accent1"/>
                </a:solidFill>
                <a:latin typeface="Tahoma" panose="020B0604030504040204" pitchFamily="34" charset="0"/>
                <a:ea typeface="Tahoma" panose="020B0604030504040204" pitchFamily="34" charset="0"/>
                <a:cs typeface="Tahoma" panose="020B0604030504040204" pitchFamily="34" charset="0"/>
              </a:rPr>
              <a:t>arasındadır.ALO</a:t>
            </a: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 181)</a:t>
            </a:r>
          </a:p>
        </p:txBody>
      </p:sp>
    </p:spTree>
    <p:extLst>
      <p:ext uri="{BB962C8B-B14F-4D97-AF65-F5344CB8AC3E}">
        <p14:creationId xmlns:p14="http://schemas.microsoft.com/office/powerpoint/2010/main" val="41542757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3" name="Dikdörtgen 2"/>
          <p:cNvSpPr/>
          <p:nvPr/>
        </p:nvSpPr>
        <p:spPr>
          <a:xfrm>
            <a:off x="1088019" y="1275766"/>
            <a:ext cx="8081135" cy="4498667"/>
          </a:xfrm>
          <a:prstGeom prst="rect">
            <a:avLst/>
          </a:prstGeom>
        </p:spPr>
        <p:txBody>
          <a:bodyPr wrap="square">
            <a:spAutoFit/>
          </a:bodyPr>
          <a:lstStyle/>
          <a:p>
            <a:pPr algn="just">
              <a:lnSpc>
                <a:spcPct val="107000"/>
              </a:lnSpc>
              <a:spcAft>
                <a:spcPts val="800"/>
              </a:spcAft>
            </a:pPr>
            <a:r>
              <a:rPr lang="tr-TR" sz="28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1-Taşıtlar</a:t>
            </a:r>
            <a:endParaRPr lang="tr-TR" sz="2800"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pPr algn="just">
              <a:lnSpc>
                <a:spcPct val="107000"/>
              </a:lnSpc>
              <a:spcAft>
                <a:spcPts val="800"/>
              </a:spcAft>
            </a:pPr>
            <a:r>
              <a:rPr lang="tr-TR" sz="2800" dirty="0">
                <a:solidFill>
                  <a:schemeClr val="accent1"/>
                </a:solidFill>
                <a:latin typeface="Tahoma" panose="020B0604030504040204" pitchFamily="34" charset="0"/>
                <a:ea typeface="Tahoma" panose="020B0604030504040204" pitchFamily="34" charset="0"/>
                <a:cs typeface="Tahoma" panose="020B0604030504040204" pitchFamily="34" charset="0"/>
              </a:rPr>
              <a:t>2-Binalar</a:t>
            </a:r>
          </a:p>
          <a:p>
            <a:pPr algn="just">
              <a:lnSpc>
                <a:spcPct val="107000"/>
              </a:lnSpc>
              <a:spcAft>
                <a:spcPts val="800"/>
              </a:spcAft>
            </a:pPr>
            <a:r>
              <a:rPr lang="tr-TR" sz="2800" dirty="0">
                <a:solidFill>
                  <a:schemeClr val="accent1"/>
                </a:solidFill>
                <a:latin typeface="Tahoma" panose="020B0604030504040204" pitchFamily="34" charset="0"/>
                <a:ea typeface="Tahoma" panose="020B0604030504040204" pitchFamily="34" charset="0"/>
                <a:cs typeface="Tahoma" panose="020B0604030504040204" pitchFamily="34" charset="0"/>
              </a:rPr>
              <a:t>3-Kamu İstihdamı</a:t>
            </a:r>
          </a:p>
          <a:p>
            <a:pPr algn="just">
              <a:lnSpc>
                <a:spcPct val="107000"/>
              </a:lnSpc>
              <a:spcAft>
                <a:spcPts val="800"/>
              </a:spcAft>
            </a:pPr>
            <a:r>
              <a:rPr lang="tr-TR" sz="2800" dirty="0">
                <a:solidFill>
                  <a:schemeClr val="accent1"/>
                </a:solidFill>
                <a:latin typeface="Tahoma" panose="020B0604030504040204" pitchFamily="34" charset="0"/>
                <a:ea typeface="Tahoma" panose="020B0604030504040204" pitchFamily="34" charset="0"/>
                <a:cs typeface="Tahoma" panose="020B0604030504040204" pitchFamily="34" charset="0"/>
              </a:rPr>
              <a:t>4-İdari Yapılanmada Etkinlik</a:t>
            </a:r>
          </a:p>
          <a:p>
            <a:pPr algn="just">
              <a:lnSpc>
                <a:spcPct val="107000"/>
              </a:lnSpc>
              <a:spcAft>
                <a:spcPts val="800"/>
              </a:spcAft>
            </a:pPr>
            <a:r>
              <a:rPr lang="tr-TR" sz="2800" dirty="0">
                <a:solidFill>
                  <a:schemeClr val="accent1"/>
                </a:solidFill>
                <a:latin typeface="Tahoma" panose="020B0604030504040204" pitchFamily="34" charset="0"/>
                <a:ea typeface="Tahoma" panose="020B0604030504040204" pitchFamily="34" charset="0"/>
                <a:cs typeface="Tahoma" panose="020B0604030504040204" pitchFamily="34" charset="0"/>
              </a:rPr>
              <a:t>5-Yurt Dışı Geçici Görevler</a:t>
            </a:r>
          </a:p>
          <a:p>
            <a:pPr algn="just">
              <a:lnSpc>
                <a:spcPct val="107000"/>
              </a:lnSpc>
              <a:spcAft>
                <a:spcPts val="800"/>
              </a:spcAft>
            </a:pPr>
            <a:r>
              <a:rPr lang="tr-TR" sz="2800" dirty="0">
                <a:solidFill>
                  <a:schemeClr val="accent1"/>
                </a:solidFill>
                <a:latin typeface="Tahoma" panose="020B0604030504040204" pitchFamily="34" charset="0"/>
                <a:ea typeface="Tahoma" panose="020B0604030504040204" pitchFamily="34" charset="0"/>
                <a:cs typeface="Tahoma" panose="020B0604030504040204" pitchFamily="34" charset="0"/>
              </a:rPr>
              <a:t>6-Enerji ve Atık Yönetimi</a:t>
            </a:r>
          </a:p>
          <a:p>
            <a:pPr algn="just">
              <a:lnSpc>
                <a:spcPct val="107000"/>
              </a:lnSpc>
              <a:spcAft>
                <a:spcPts val="800"/>
              </a:spcAft>
            </a:pPr>
            <a:r>
              <a:rPr lang="tr-TR" sz="2800" dirty="0">
                <a:solidFill>
                  <a:schemeClr val="accent1"/>
                </a:solidFill>
                <a:latin typeface="Tahoma" panose="020B0604030504040204" pitchFamily="34" charset="0"/>
                <a:ea typeface="Tahoma" panose="020B0604030504040204" pitchFamily="34" charset="0"/>
                <a:cs typeface="Tahoma" panose="020B0604030504040204" pitchFamily="34" charset="0"/>
              </a:rPr>
              <a:t>7-Haberleşme </a:t>
            </a:r>
            <a:r>
              <a:rPr lang="tr-TR" sz="28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Giderleri</a:t>
            </a:r>
          </a:p>
          <a:p>
            <a:pPr algn="just">
              <a:lnSpc>
                <a:spcPct val="107000"/>
              </a:lnSpc>
              <a:spcAft>
                <a:spcPts val="800"/>
              </a:spcAft>
            </a:pPr>
            <a:r>
              <a:rPr lang="tr-TR" sz="2800" dirty="0">
                <a:solidFill>
                  <a:schemeClr val="accent1"/>
                </a:solidFill>
                <a:latin typeface="Tahoma" panose="020B0604030504040204" pitchFamily="34" charset="0"/>
                <a:ea typeface="Tahoma" panose="020B0604030504040204" pitchFamily="34" charset="0"/>
                <a:cs typeface="Tahoma" panose="020B0604030504040204" pitchFamily="34" charset="0"/>
              </a:rPr>
              <a:t>8-Diğer Cari Giderler</a:t>
            </a:r>
          </a:p>
        </p:txBody>
      </p:sp>
      <p:sp>
        <p:nvSpPr>
          <p:cNvPr id="4" name="Dikdörtgen 3"/>
          <p:cNvSpPr/>
          <p:nvPr/>
        </p:nvSpPr>
        <p:spPr>
          <a:xfrm>
            <a:off x="3368025" y="128108"/>
            <a:ext cx="4772460" cy="553357"/>
          </a:xfrm>
          <a:prstGeom prst="rect">
            <a:avLst/>
          </a:prstGeom>
        </p:spPr>
        <p:txBody>
          <a:bodyPr wrap="none">
            <a:spAutoFit/>
          </a:bodyPr>
          <a:lstStyle/>
          <a:p>
            <a:pPr algn="just">
              <a:lnSpc>
                <a:spcPct val="107000"/>
              </a:lnSpc>
              <a:spcAft>
                <a:spcPts val="800"/>
              </a:spcAft>
            </a:pPr>
            <a:r>
              <a:rPr lang="tr-TR" sz="2800" b="1" dirty="0">
                <a:solidFill>
                  <a:srgbClr val="00B0F0"/>
                </a:solidFill>
                <a:latin typeface="Tahoma" panose="020B0604030504040204" pitchFamily="34" charset="0"/>
                <a:ea typeface="Tahoma" panose="020B0604030504040204" pitchFamily="34" charset="0"/>
                <a:cs typeface="Tahoma" panose="020B0604030504040204" pitchFamily="34" charset="0"/>
              </a:rPr>
              <a:t>Kamuda Tasarruf </a:t>
            </a:r>
            <a:r>
              <a:rPr lang="tr-TR" sz="2800" b="1" dirty="0" smtClean="0">
                <a:solidFill>
                  <a:srgbClr val="00B0F0"/>
                </a:solidFill>
                <a:latin typeface="Tahoma" panose="020B0604030504040204" pitchFamily="34" charset="0"/>
                <a:ea typeface="Tahoma" panose="020B0604030504040204" pitchFamily="34" charset="0"/>
                <a:cs typeface="Tahoma" panose="020B0604030504040204" pitchFamily="34" charset="0"/>
              </a:rPr>
              <a:t>Alanları</a:t>
            </a:r>
            <a:endParaRPr lang="tr-TR" sz="2800" dirty="0">
              <a:solidFill>
                <a:srgbClr val="00B0F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2193841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4" name="Dikdörtgen 3"/>
          <p:cNvSpPr/>
          <p:nvPr/>
        </p:nvSpPr>
        <p:spPr>
          <a:xfrm>
            <a:off x="1905637" y="292712"/>
            <a:ext cx="7964040" cy="481927"/>
          </a:xfrm>
          <a:prstGeom prst="rect">
            <a:avLst/>
          </a:prstGeom>
        </p:spPr>
        <p:txBody>
          <a:bodyPr wrap="none">
            <a:spAutoFit/>
          </a:bodyPr>
          <a:lstStyle/>
          <a:p>
            <a:pPr algn="just">
              <a:lnSpc>
                <a:spcPct val="107000"/>
              </a:lnSpc>
              <a:spcAft>
                <a:spcPts val="800"/>
              </a:spcAft>
            </a:pPr>
            <a:r>
              <a:rPr lang="tr-TR" sz="2600" b="1" dirty="0">
                <a:solidFill>
                  <a:srgbClr val="00B0F0"/>
                </a:solidFill>
                <a:latin typeface="Tahoma" panose="020B0604030504040204" pitchFamily="34" charset="0"/>
                <a:ea typeface="Tahoma" panose="020B0604030504040204" pitchFamily="34" charset="0"/>
                <a:cs typeface="Tahoma" panose="020B0604030504040204" pitchFamily="34" charset="0"/>
              </a:rPr>
              <a:t>Disiplin Hukukunda Tasarruf Tedbirleri Hükmü</a:t>
            </a:r>
            <a:endParaRPr lang="tr-TR" sz="2600" dirty="0">
              <a:solidFill>
                <a:srgbClr val="00B0F0"/>
              </a:solidFill>
              <a:latin typeface="Tahoma" panose="020B0604030504040204" pitchFamily="34" charset="0"/>
              <a:ea typeface="Tahoma" panose="020B0604030504040204" pitchFamily="34" charset="0"/>
              <a:cs typeface="Tahoma" panose="020B0604030504040204" pitchFamily="34" charset="0"/>
            </a:endParaRPr>
          </a:p>
        </p:txBody>
      </p:sp>
      <p:sp>
        <p:nvSpPr>
          <p:cNvPr id="5" name="Dikdörtgen 4"/>
          <p:cNvSpPr/>
          <p:nvPr/>
        </p:nvSpPr>
        <p:spPr>
          <a:xfrm>
            <a:off x="356136" y="875725"/>
            <a:ext cx="11482938" cy="5331781"/>
          </a:xfrm>
          <a:prstGeom prst="rect">
            <a:avLst/>
          </a:prstGeom>
        </p:spPr>
        <p:txBody>
          <a:bodyPr wrap="square">
            <a:spAutoFit/>
          </a:bodyPr>
          <a:lstStyle/>
          <a:p>
            <a:pPr marL="342900" lvl="0" indent="-342900" algn="just">
              <a:lnSpc>
                <a:spcPct val="107000"/>
              </a:lnSpc>
              <a:spcAft>
                <a:spcPts val="0"/>
              </a:spcAft>
              <a:buFont typeface="Symbol" panose="05050102010706020507" pitchFamily="18" charset="2"/>
              <a:buChar char=""/>
            </a:pPr>
            <a:r>
              <a:rPr lang="tr-TR" sz="2000" dirty="0">
                <a:solidFill>
                  <a:schemeClr val="accent1"/>
                </a:solidFill>
                <a:latin typeface="Tahoma" panose="020B0604030504040204" pitchFamily="34" charset="0"/>
                <a:ea typeface="Tahoma" panose="020B0604030504040204" pitchFamily="34" charset="0"/>
                <a:cs typeface="Tahoma" panose="020B0604030504040204" pitchFamily="34" charset="0"/>
              </a:rPr>
              <a:t>657 Sayılı Devlet Memurları Kanunun 125 .maddesinin A –c bendinde Kurumlarca belirlenen Tasarruf Tedbirlerine uymayanların Uyarma cezası ile tecziye edileceği hüküm altına alınmıştır.</a:t>
            </a:r>
          </a:p>
          <a:p>
            <a:pPr marL="342900" lvl="0" indent="-342900" algn="just">
              <a:lnSpc>
                <a:spcPct val="107000"/>
              </a:lnSpc>
              <a:spcAft>
                <a:spcPts val="0"/>
              </a:spcAft>
              <a:buFont typeface="Symbol" panose="05050102010706020507" pitchFamily="18" charset="2"/>
              <a:buChar char=""/>
            </a:pPr>
            <a:r>
              <a:rPr lang="tr-TR" sz="2000" dirty="0">
                <a:solidFill>
                  <a:schemeClr val="accent1"/>
                </a:solidFill>
                <a:latin typeface="Tahoma" panose="020B0604030504040204" pitchFamily="34" charset="0"/>
                <a:ea typeface="Tahoma" panose="020B0604030504040204" pitchFamily="34" charset="0"/>
                <a:cs typeface="Tahoma" panose="020B0604030504040204" pitchFamily="34" charset="0"/>
              </a:rPr>
              <a:t>657 Sayılı Devlet Memurları Kanunun 125. Maddesinin B-f bendinde Devlete ait resmi </a:t>
            </a:r>
            <a:r>
              <a:rPr lang="tr-TR" sz="2000" dirty="0" err="1">
                <a:solidFill>
                  <a:schemeClr val="accent1"/>
                </a:solidFill>
                <a:latin typeface="Tahoma" panose="020B0604030504040204" pitchFamily="34" charset="0"/>
                <a:ea typeface="Tahoma" panose="020B0604030504040204" pitchFamily="34" charset="0"/>
                <a:cs typeface="Tahoma" panose="020B0604030504040204" pitchFamily="34" charset="0"/>
              </a:rPr>
              <a:t>araç,gereç</a:t>
            </a:r>
            <a:r>
              <a:rPr lang="tr-TR" sz="2000" dirty="0">
                <a:solidFill>
                  <a:schemeClr val="accent1"/>
                </a:solidFill>
                <a:latin typeface="Tahoma" panose="020B0604030504040204" pitchFamily="34" charset="0"/>
                <a:ea typeface="Tahoma" panose="020B0604030504040204" pitchFamily="34" charset="0"/>
                <a:cs typeface="Tahoma" panose="020B0604030504040204" pitchFamily="34" charset="0"/>
              </a:rPr>
              <a:t> ve benzeri eşyayı özel işlerinde kullananların KINAMA cezası ile tecziye edileceği hüküm altına alınmıştır.</a:t>
            </a:r>
          </a:p>
          <a:p>
            <a:pPr marL="342900" lvl="0" indent="-342900" algn="just">
              <a:lnSpc>
                <a:spcPct val="107000"/>
              </a:lnSpc>
              <a:spcAft>
                <a:spcPts val="0"/>
              </a:spcAft>
              <a:buFont typeface="Symbol" panose="05050102010706020507" pitchFamily="18" charset="2"/>
              <a:buChar char=""/>
            </a:pPr>
            <a:r>
              <a:rPr lang="tr-TR" sz="2000" dirty="0">
                <a:solidFill>
                  <a:schemeClr val="accent1"/>
                </a:solidFill>
                <a:latin typeface="Tahoma" panose="020B0604030504040204" pitchFamily="34" charset="0"/>
                <a:ea typeface="Tahoma" panose="020B0604030504040204" pitchFamily="34" charset="0"/>
                <a:cs typeface="Tahoma" panose="020B0604030504040204" pitchFamily="34" charset="0"/>
              </a:rPr>
              <a:t>657 Sayılı Devlet Memurları Kanunun 125. Maddesinin C-c bendinde Devlete ait resmi </a:t>
            </a:r>
            <a:r>
              <a:rPr lang="tr-TR" sz="2000" dirty="0" err="1">
                <a:solidFill>
                  <a:schemeClr val="accent1"/>
                </a:solidFill>
                <a:latin typeface="Tahoma" panose="020B0604030504040204" pitchFamily="34" charset="0"/>
                <a:ea typeface="Tahoma" panose="020B0604030504040204" pitchFamily="34" charset="0"/>
                <a:cs typeface="Tahoma" panose="020B0604030504040204" pitchFamily="34" charset="0"/>
              </a:rPr>
              <a:t>araç,gereç</a:t>
            </a:r>
            <a:r>
              <a:rPr lang="tr-TR" sz="2000" dirty="0">
                <a:solidFill>
                  <a:schemeClr val="accent1"/>
                </a:solidFill>
                <a:latin typeface="Tahoma" panose="020B0604030504040204" pitchFamily="34" charset="0"/>
                <a:ea typeface="Tahoma" panose="020B0604030504040204" pitchFamily="34" charset="0"/>
                <a:cs typeface="Tahoma" panose="020B0604030504040204" pitchFamily="34" charset="0"/>
              </a:rPr>
              <a:t> ve benzeri eşyayı özel menfaat sağlamak için kullananların Aylıktan Kesme Cezası ile tecziye edileceği hüküm altına alınmıştır.</a:t>
            </a:r>
          </a:p>
          <a:p>
            <a:pPr marL="342900" lvl="0" indent="-342900" algn="just">
              <a:lnSpc>
                <a:spcPct val="107000"/>
              </a:lnSpc>
              <a:spcAft>
                <a:spcPts val="0"/>
              </a:spcAft>
              <a:buFont typeface="Symbol" panose="05050102010706020507" pitchFamily="18" charset="2"/>
              <a:buChar char=""/>
            </a:pPr>
            <a:r>
              <a:rPr lang="tr-TR" sz="2000" dirty="0">
                <a:solidFill>
                  <a:schemeClr val="accent1"/>
                </a:solidFill>
                <a:latin typeface="Tahoma" panose="020B0604030504040204" pitchFamily="34" charset="0"/>
                <a:ea typeface="Tahoma" panose="020B0604030504040204" pitchFamily="34" charset="0"/>
                <a:cs typeface="Tahoma" panose="020B0604030504040204" pitchFamily="34" charset="0"/>
              </a:rPr>
              <a:t>657 sayılı Devlet Memurlarını Kanunun 125. Maddesinin D/c  bendi Görevi ile ilgili her ne olursa olsun çıkar sağlamak fiilinin Kademe İlerlemesinin Durdurulması Cezası ile tecziye edileceği hüküm altına alınmıştır</a:t>
            </a:r>
          </a:p>
          <a:p>
            <a:pPr marL="342900" lvl="0" indent="-342900" algn="just">
              <a:lnSpc>
                <a:spcPct val="107000"/>
              </a:lnSpc>
              <a:spcAft>
                <a:spcPts val="800"/>
              </a:spcAft>
              <a:buFont typeface="Symbol" panose="05050102010706020507" pitchFamily="18" charset="2"/>
              <a:buChar char=""/>
            </a:pPr>
            <a:r>
              <a:rPr lang="tr-TR" sz="2000" dirty="0">
                <a:solidFill>
                  <a:schemeClr val="accent1"/>
                </a:solidFill>
                <a:latin typeface="Tahoma" panose="020B0604030504040204" pitchFamily="34" charset="0"/>
                <a:ea typeface="Tahoma" panose="020B0604030504040204" pitchFamily="34" charset="0"/>
                <a:cs typeface="Tahoma" panose="020B0604030504040204" pitchFamily="34" charset="0"/>
              </a:rPr>
              <a:t>657 Sayılı Devlet Memurları Kanunun 132. Maddesinin Uygulama başlıklı hükmünde 657 Sayılı Kanun hükümlerine göre Aylıktan Kesme Cezası ile tecziye edilenler 5 yıl ,Kademe İlerlemesinin Durdurulması Cezası alanlar 10 yıl süreyle ,Daire Başkanı kadrolarına daire başkanı  dengi ve üstü kadrolara</a:t>
            </a:r>
            <a:r>
              <a:rPr lang="tr-TR" sz="20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Bölge </a:t>
            </a:r>
            <a:r>
              <a:rPr lang="tr-TR" sz="2000" dirty="0">
                <a:solidFill>
                  <a:schemeClr val="accent1"/>
                </a:solidFill>
                <a:latin typeface="Tahoma" panose="020B0604030504040204" pitchFamily="34" charset="0"/>
                <a:ea typeface="Tahoma" panose="020B0604030504040204" pitchFamily="34" charset="0"/>
                <a:cs typeface="Tahoma" panose="020B0604030504040204" pitchFamily="34" charset="0"/>
              </a:rPr>
              <a:t>ve İl teşkilatlarının en üst yönetici kadrolarına</a:t>
            </a:r>
            <a:r>
              <a:rPr lang="tr-TR" sz="20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düzenleyici </a:t>
            </a:r>
            <a:r>
              <a:rPr lang="tr-TR" sz="2000" dirty="0">
                <a:solidFill>
                  <a:schemeClr val="accent1"/>
                </a:solidFill>
                <a:latin typeface="Tahoma" panose="020B0604030504040204" pitchFamily="34" charset="0"/>
                <a:ea typeface="Tahoma" panose="020B0604030504040204" pitchFamily="34" charset="0"/>
                <a:cs typeface="Tahoma" panose="020B0604030504040204" pitchFamily="34" charset="0"/>
              </a:rPr>
              <a:t>ve denetleyici kurumların başkan ve üyeliklerine</a:t>
            </a:r>
            <a:r>
              <a:rPr lang="tr-TR" sz="20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Vali </a:t>
            </a:r>
            <a:r>
              <a:rPr lang="tr-TR" sz="2000" dirty="0">
                <a:solidFill>
                  <a:schemeClr val="accent1"/>
                </a:solidFill>
                <a:latin typeface="Tahoma" panose="020B0604030504040204" pitchFamily="34" charset="0"/>
                <a:ea typeface="Tahoma" panose="020B0604030504040204" pitchFamily="34" charset="0"/>
                <a:cs typeface="Tahoma" panose="020B0604030504040204" pitchFamily="34" charset="0"/>
              </a:rPr>
              <a:t>ve Büyükelçilik kadrolarına atanamazlar.</a:t>
            </a:r>
          </a:p>
        </p:txBody>
      </p:sp>
    </p:spTree>
    <p:extLst>
      <p:ext uri="{BB962C8B-B14F-4D97-AF65-F5344CB8AC3E}">
        <p14:creationId xmlns:p14="http://schemas.microsoft.com/office/powerpoint/2010/main" val="192378722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231494" y="1000194"/>
            <a:ext cx="11607580" cy="5064784"/>
          </a:xfrm>
          <a:prstGeom prst="rect">
            <a:avLst/>
          </a:prstGeom>
        </p:spPr>
        <p:txBody>
          <a:bodyPr wrap="square">
            <a:spAutoFit/>
          </a:bodyPr>
          <a:lstStyle/>
          <a:p>
            <a:pPr marL="342900" lvl="0" indent="-342900" algn="just">
              <a:buFont typeface="Symbol" panose="05050102010706020507" pitchFamily="18" charset="2"/>
              <a:buChar char=""/>
            </a:pPr>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Diğer taraftan, aylıktan kesme ve kademe ilerlemesinin durdurulması cezası mezkur Kanunun 125 inci maddesinde düzenlenen ağır idari yaptırımlardandır.</a:t>
            </a:r>
          </a:p>
          <a:p>
            <a:pPr marL="342900" lvl="0" indent="-342900" algn="just">
              <a:buFont typeface="Symbol" panose="05050102010706020507" pitchFamily="18" charset="2"/>
              <a:buChar char=""/>
            </a:pPr>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Ayrıca, üst kademe kamu yöneticilerinin atanma şartları 3 sayılı Cumhurbaşkanlığı Kararnamesinde, diğer yöneticileri atanma şartları ise 657 sayılı Kanunun ve ilgili diğer mevzuatların çeşitli hükümlerinde belirtilmiştir.</a:t>
            </a:r>
          </a:p>
          <a:p>
            <a:pPr marL="342900" lvl="0" indent="-342900" algn="just">
              <a:lnSpc>
                <a:spcPct val="107000"/>
              </a:lnSpc>
              <a:spcAft>
                <a:spcPts val="800"/>
              </a:spcAft>
              <a:buFont typeface="Symbol" panose="05050102010706020507" pitchFamily="18" charset="2"/>
              <a:buChar char=""/>
            </a:pPr>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Bu sebeple, her ne kadar yöneticilerin atanma şartlarıyla ilgili hükümlerde aylıktan kesme cezası ve kademe ilerlemesinin durdurulması cezası alanlar hakkında hüküm yer almasa da 657 sayılı Kanunun 132 </a:t>
            </a:r>
            <a:r>
              <a:rPr lang="tr-TR" sz="2400" dirty="0" err="1">
                <a:solidFill>
                  <a:schemeClr val="accent1"/>
                </a:solidFill>
                <a:latin typeface="Tahoma" panose="020B0604030504040204" pitchFamily="34" charset="0"/>
                <a:ea typeface="Tahoma" panose="020B0604030504040204" pitchFamily="34" charset="0"/>
                <a:cs typeface="Tahoma" panose="020B0604030504040204" pitchFamily="34" charset="0"/>
              </a:rPr>
              <a:t>nci</a:t>
            </a:r>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 maddesinde yer verilen hükme istinaden yetkide ve usulde paralellik ilkesi gereğince, yukarıda sayılan </a:t>
            </a:r>
            <a:r>
              <a:rPr lang="tr-TR" sz="2400" dirty="0" err="1">
                <a:solidFill>
                  <a:schemeClr val="accent1"/>
                </a:solidFill>
                <a:latin typeface="Tahoma" panose="020B0604030504040204" pitchFamily="34" charset="0"/>
                <a:ea typeface="Tahoma" panose="020B0604030504040204" pitchFamily="34" charset="0"/>
                <a:cs typeface="Tahoma" panose="020B0604030504040204" pitchFamily="34" charset="0"/>
              </a:rPr>
              <a:t>ünvanlarda</a:t>
            </a:r>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 görev yapmakta iken aylıktan kesme veya kademe ilerlemesinin durdurulması cezası alanlar, anılan görevlere atanma niteliklerinden birini kaybetmiş sayılacağından, bunların görevlerinin sona erdirilmesi gerektiği değerlendirilmektedir.</a:t>
            </a:r>
          </a:p>
        </p:txBody>
      </p:sp>
      <p:sp>
        <p:nvSpPr>
          <p:cNvPr id="3" name="Dikdörtgen 2"/>
          <p:cNvSpPr/>
          <p:nvPr/>
        </p:nvSpPr>
        <p:spPr>
          <a:xfrm>
            <a:off x="3005508" y="299181"/>
            <a:ext cx="5559535" cy="388696"/>
          </a:xfrm>
          <a:prstGeom prst="rect">
            <a:avLst/>
          </a:prstGeom>
        </p:spPr>
        <p:txBody>
          <a:bodyPr wrap="none">
            <a:spAutoFit/>
          </a:bodyPr>
          <a:lstStyle/>
          <a:p>
            <a:pPr algn="just">
              <a:lnSpc>
                <a:spcPct val="107000"/>
              </a:lnSpc>
              <a:spcAft>
                <a:spcPts val="800"/>
              </a:spcAft>
            </a:pPr>
            <a:r>
              <a:rPr lang="tr-TR" b="1" dirty="0">
                <a:solidFill>
                  <a:srgbClr val="00B0F0"/>
                </a:solidFill>
                <a:latin typeface="Tahoma" panose="020B0604030504040204" pitchFamily="34" charset="0"/>
                <a:ea typeface="Tahoma" panose="020B0604030504040204" pitchFamily="34" charset="0"/>
                <a:cs typeface="Tahoma" panose="020B0604030504040204" pitchFamily="34" charset="0"/>
              </a:rPr>
              <a:t>Disiplin Hukukunda Tasarruf Tedbirleri Hükmü</a:t>
            </a:r>
            <a:endParaRPr lang="tr-TR" dirty="0">
              <a:solidFill>
                <a:srgbClr val="00B0F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4786343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3" name="Dikdörtgen 2"/>
          <p:cNvSpPr/>
          <p:nvPr/>
        </p:nvSpPr>
        <p:spPr>
          <a:xfrm>
            <a:off x="356136" y="1099912"/>
            <a:ext cx="11445523" cy="4524315"/>
          </a:xfrm>
          <a:prstGeom prst="rect">
            <a:avLst/>
          </a:prstGeom>
        </p:spPr>
        <p:txBody>
          <a:bodyPr wrap="square">
            <a:spAutoFit/>
          </a:bodyPr>
          <a:lstStyle/>
          <a:p>
            <a:pPr algn="just"/>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	237 Sayılı Taşıt Kanunun 16 maddesinde Bu kanun şümulüne giren taşıtları her ne suretle olursa olsun tahsis olunduğu işin </a:t>
            </a:r>
            <a:r>
              <a:rPr lang="tr-TR" sz="2400" dirty="0" err="1">
                <a:solidFill>
                  <a:schemeClr val="accent1"/>
                </a:solidFill>
                <a:latin typeface="Tahoma" panose="020B0604030504040204" pitchFamily="34" charset="0"/>
                <a:ea typeface="Tahoma" panose="020B0604030504040204" pitchFamily="34" charset="0"/>
                <a:cs typeface="Tahoma" panose="020B0604030504040204" pitchFamily="34" charset="0"/>
              </a:rPr>
              <a:t>gayrisinde</a:t>
            </a:r>
            <a:r>
              <a:rPr lang="tr-TR" sz="2400" dirty="0">
                <a:solidFill>
                  <a:schemeClr val="accent1"/>
                </a:solidFill>
                <a:latin typeface="Tahoma" panose="020B0604030504040204" pitchFamily="34" charset="0"/>
                <a:ea typeface="Tahoma" panose="020B0604030504040204" pitchFamily="34" charset="0"/>
                <a:cs typeface="Tahoma" panose="020B0604030504040204" pitchFamily="34" charset="0"/>
              </a:rPr>
              <a:t> veya şahsî hususlarda kullananlar veya kullanılmasına müsaade edenler veya kanunda yazılı olduğu şekilde kullanılmış gibi gösterenler veya kanunen bir makama veya işe tahsis olunmadığı hâlde hakikati tağyir ile bu taşıtlardan istifade eden ve ettirenler, bunların gidiş gelişine müsaade edenler veya kanuna aykırı olarak numara ve plaka verenlerle kullananlar veya kullanılmaya elverişli olduğu hâlde ekonomik ömrünü doldurduğu bahanesiyle yenileyen veya yeniletenler veya bu hususlar için masraf tahakkuk evrakını hazırlayan veya tasdik veya bunlara ait ita emirlerini vize edenler hakkında bir seneye kadar hapis cezasına hükmolunur. Bu yüzden hasıl olan masraf ve zararlar genel hükümlere göre tazmin ettirilir.</a:t>
            </a:r>
          </a:p>
          <a:p>
            <a:pPr algn="just"/>
            <a:endParaRPr lang="tr-TR" sz="2400"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4" name="Dikdörtgen 3"/>
          <p:cNvSpPr/>
          <p:nvPr/>
        </p:nvSpPr>
        <p:spPr>
          <a:xfrm>
            <a:off x="3150027" y="321911"/>
            <a:ext cx="5559535" cy="388696"/>
          </a:xfrm>
          <a:prstGeom prst="rect">
            <a:avLst/>
          </a:prstGeom>
        </p:spPr>
        <p:txBody>
          <a:bodyPr wrap="none">
            <a:spAutoFit/>
          </a:bodyPr>
          <a:lstStyle/>
          <a:p>
            <a:pPr algn="just">
              <a:lnSpc>
                <a:spcPct val="107000"/>
              </a:lnSpc>
              <a:spcAft>
                <a:spcPts val="800"/>
              </a:spcAft>
            </a:pPr>
            <a:r>
              <a:rPr lang="tr-TR" b="1" dirty="0">
                <a:solidFill>
                  <a:srgbClr val="00B0F0"/>
                </a:solidFill>
                <a:latin typeface="Tahoma" panose="020B0604030504040204" pitchFamily="34" charset="0"/>
                <a:ea typeface="Tahoma" panose="020B0604030504040204" pitchFamily="34" charset="0"/>
                <a:cs typeface="Tahoma" panose="020B0604030504040204" pitchFamily="34" charset="0"/>
              </a:rPr>
              <a:t>Disiplin Hukukunda Tasarruf Tedbirleri Hükmü</a:t>
            </a:r>
            <a:endParaRPr lang="tr-TR" dirty="0">
              <a:solidFill>
                <a:srgbClr val="00B0F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9296811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 name="Dikdörtgen 1"/>
          <p:cNvSpPr/>
          <p:nvPr/>
        </p:nvSpPr>
        <p:spPr>
          <a:xfrm>
            <a:off x="2159731" y="270037"/>
            <a:ext cx="6840637" cy="492443"/>
          </a:xfrm>
          <a:prstGeom prst="rect">
            <a:avLst/>
          </a:prstGeom>
        </p:spPr>
        <p:txBody>
          <a:bodyPr wrap="square">
            <a:spAutoFit/>
          </a:bodyPr>
          <a:lstStyle/>
          <a:p>
            <a:pPr>
              <a:spcAft>
                <a:spcPts val="0"/>
              </a:spcAft>
            </a:pPr>
            <a:r>
              <a:rPr lang="tr-TR" sz="2600" dirty="0">
                <a:solidFill>
                  <a:srgbClr val="00B0F0"/>
                </a:solidFill>
                <a:latin typeface="Tahoma" panose="020B0604030504040204" pitchFamily="34" charset="0"/>
                <a:ea typeface="Tahoma" panose="020B0604030504040204" pitchFamily="34" charset="0"/>
                <a:cs typeface="Tahoma" panose="020B0604030504040204" pitchFamily="34" charset="0"/>
              </a:rPr>
              <a:t>İL DÜZEYİNDE ALINABİLECEK TEDBİRLER.</a:t>
            </a:r>
          </a:p>
        </p:txBody>
      </p:sp>
      <p:sp>
        <p:nvSpPr>
          <p:cNvPr id="3" name="Dikdörtgen 2"/>
          <p:cNvSpPr/>
          <p:nvPr/>
        </p:nvSpPr>
        <p:spPr>
          <a:xfrm>
            <a:off x="0" y="834383"/>
            <a:ext cx="12192000" cy="5528308"/>
          </a:xfrm>
          <a:prstGeom prst="rect">
            <a:avLst/>
          </a:prstGeom>
        </p:spPr>
        <p:txBody>
          <a:bodyPr wrap="square">
            <a:spAutoFit/>
          </a:bodyPr>
          <a:lstStyle/>
          <a:p>
            <a:pPr algn="just">
              <a:lnSpc>
                <a:spcPct val="107000"/>
              </a:lnSpc>
              <a:spcAft>
                <a:spcPts val="800"/>
              </a:spcAft>
            </a:pPr>
            <a:r>
              <a:rPr lang="tr-TR" sz="2300" dirty="0" smtClean="0">
                <a:solidFill>
                  <a:srgbClr val="FFFF00"/>
                </a:solidFill>
                <a:latin typeface="Tahoma" panose="020B0604030504040204" pitchFamily="34" charset="0"/>
                <a:ea typeface="Tahoma" panose="020B0604030504040204" pitchFamily="34" charset="0"/>
                <a:cs typeface="Tahoma" panose="020B0604030504040204" pitchFamily="34" charset="0"/>
              </a:rPr>
              <a:t>	</a:t>
            </a:r>
            <a:r>
              <a:rPr lang="tr-TR" sz="23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1-Kamu </a:t>
            </a:r>
            <a:r>
              <a:rPr lang="tr-TR" sz="2300" dirty="0">
                <a:solidFill>
                  <a:schemeClr val="accent1"/>
                </a:solidFill>
                <a:latin typeface="Tahoma" panose="020B0604030504040204" pitchFamily="34" charset="0"/>
                <a:ea typeface="Tahoma" panose="020B0604030504040204" pitchFamily="34" charset="0"/>
                <a:cs typeface="Tahoma" panose="020B0604030504040204" pitchFamily="34" charset="0"/>
              </a:rPr>
              <a:t>Kurumuna ait binaların Enerji alımlarının mutlaka ihale edilerek daha düşük bedelle alınması imkanı sağlanmalıdır.</a:t>
            </a:r>
          </a:p>
          <a:p>
            <a:pPr algn="just">
              <a:lnSpc>
                <a:spcPct val="107000"/>
              </a:lnSpc>
              <a:spcAft>
                <a:spcPts val="800"/>
              </a:spcAft>
            </a:pPr>
            <a:r>
              <a:rPr lang="tr-TR" sz="23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2-Kamu </a:t>
            </a:r>
            <a:r>
              <a:rPr lang="tr-TR" sz="2300" dirty="0">
                <a:solidFill>
                  <a:schemeClr val="accent1"/>
                </a:solidFill>
                <a:latin typeface="Tahoma" panose="020B0604030504040204" pitchFamily="34" charset="0"/>
                <a:ea typeface="Tahoma" panose="020B0604030504040204" pitchFamily="34" charset="0"/>
                <a:cs typeface="Tahoma" panose="020B0604030504040204" pitchFamily="34" charset="0"/>
              </a:rPr>
              <a:t>Kurum ve kuruluşların hizmet Binalarında kaynakların israfa yönelik denetimler artırılmalıdır.</a:t>
            </a:r>
          </a:p>
          <a:p>
            <a:pPr algn="just">
              <a:lnSpc>
                <a:spcPct val="107000"/>
              </a:lnSpc>
              <a:spcAft>
                <a:spcPts val="800"/>
              </a:spcAft>
            </a:pPr>
            <a:r>
              <a:rPr lang="tr-TR" sz="23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3-Harcama </a:t>
            </a:r>
            <a:r>
              <a:rPr lang="tr-TR" sz="2300" dirty="0">
                <a:solidFill>
                  <a:schemeClr val="accent1"/>
                </a:solidFill>
                <a:latin typeface="Tahoma" panose="020B0604030504040204" pitchFamily="34" charset="0"/>
                <a:ea typeface="Tahoma" panose="020B0604030504040204" pitchFamily="34" charset="0"/>
                <a:cs typeface="Tahoma" panose="020B0604030504040204" pitchFamily="34" charset="0"/>
              </a:rPr>
              <a:t>Yetkiliğinin devredildiği durumlarda devreden idari ve mali sorumluğu ortadan kalkmadığından devir verilene de devredilenler de Tasarruf Genelgesin de yer alan hususlarda bilgilendirilmelidir.</a:t>
            </a:r>
          </a:p>
          <a:p>
            <a:pPr algn="just">
              <a:lnSpc>
                <a:spcPct val="107000"/>
              </a:lnSpc>
              <a:spcAft>
                <a:spcPts val="800"/>
              </a:spcAft>
            </a:pPr>
            <a:r>
              <a:rPr lang="tr-TR" sz="23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4-Kurumlar </a:t>
            </a:r>
            <a:r>
              <a:rPr lang="tr-TR" sz="2300" dirty="0">
                <a:solidFill>
                  <a:schemeClr val="accent1"/>
                </a:solidFill>
                <a:latin typeface="Tahoma" panose="020B0604030504040204" pitchFamily="34" charset="0"/>
                <a:ea typeface="Tahoma" panose="020B0604030504040204" pitchFamily="34" charset="0"/>
                <a:cs typeface="Tahoma" panose="020B0604030504040204" pitchFamily="34" charset="0"/>
              </a:rPr>
              <a:t>arası iletişim daha da artırılarak gereksiz yazışmaların ve koordinasyonsuzluğun önüne geçilerek zamandan da tasarruf edilmelidir.</a:t>
            </a:r>
          </a:p>
          <a:p>
            <a:pPr algn="just">
              <a:lnSpc>
                <a:spcPct val="107000"/>
              </a:lnSpc>
              <a:spcAft>
                <a:spcPts val="800"/>
              </a:spcAft>
            </a:pPr>
            <a:r>
              <a:rPr lang="tr-TR" sz="23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5-Kamu </a:t>
            </a:r>
            <a:r>
              <a:rPr lang="tr-TR" sz="2300" dirty="0">
                <a:solidFill>
                  <a:schemeClr val="accent1"/>
                </a:solidFill>
                <a:latin typeface="Tahoma" panose="020B0604030504040204" pitchFamily="34" charset="0"/>
                <a:ea typeface="Tahoma" panose="020B0604030504040204" pitchFamily="34" charset="0"/>
                <a:cs typeface="Tahoma" panose="020B0604030504040204" pitchFamily="34" charset="0"/>
              </a:rPr>
              <a:t>Kurumları birbiri arasındaki taşınırları ihtiyacı olan idarelere bedelsiz devri hususunda taşınır mal yönetmeliği hükümleri doğrultusunda kamu idareleri bilgilendirilmelidir.</a:t>
            </a:r>
          </a:p>
          <a:p>
            <a:pPr algn="just">
              <a:lnSpc>
                <a:spcPct val="107000"/>
              </a:lnSpc>
              <a:spcAft>
                <a:spcPts val="800"/>
              </a:spcAft>
            </a:pPr>
            <a:r>
              <a:rPr lang="tr-TR" sz="2300" dirty="0" smtClean="0">
                <a:solidFill>
                  <a:srgbClr val="FFFF00"/>
                </a:solidFill>
                <a:latin typeface="Tahoma" panose="020B0604030504040204" pitchFamily="34" charset="0"/>
                <a:ea typeface="Tahoma" panose="020B0604030504040204" pitchFamily="34" charset="0"/>
                <a:cs typeface="Tahoma" panose="020B0604030504040204" pitchFamily="34" charset="0"/>
              </a:rPr>
              <a:t>	</a:t>
            </a:r>
            <a:endParaRPr lang="tr-TR" sz="2300"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3" name="Metin kutusu 12">
            <a:extLst>
              <a:ext uri="{FF2B5EF4-FFF2-40B4-BE49-F238E27FC236}">
                <a16:creationId xmlns:a16="http://schemas.microsoft.com/office/drawing/2014/main" id="{FDA08A81-B4C8-48EC-B5E2-CA2CBBFDDFA8}"/>
              </a:ext>
            </a:extLst>
          </p:cNvPr>
          <p:cNvSpPr txBox="1"/>
          <p:nvPr/>
        </p:nvSpPr>
        <p:spPr>
          <a:xfrm>
            <a:off x="4469402" y="6162261"/>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Tree>
    <p:extLst>
      <p:ext uri="{BB962C8B-B14F-4D97-AF65-F5344CB8AC3E}">
        <p14:creationId xmlns:p14="http://schemas.microsoft.com/office/powerpoint/2010/main" val="371661743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393551" y="1265113"/>
            <a:ext cx="11445523" cy="3985706"/>
          </a:xfrm>
          <a:prstGeom prst="rect">
            <a:avLst/>
          </a:prstGeom>
          <a:ln>
            <a:solidFill>
              <a:schemeClr val="accent1"/>
            </a:solidFill>
          </a:ln>
        </p:spPr>
        <p:txBody>
          <a:bodyPr wrap="square">
            <a:spAutoFit/>
          </a:bodyPr>
          <a:lstStyle/>
          <a:p>
            <a:pPr algn="just"/>
            <a:r>
              <a:rPr lang="tr-TR" sz="2300"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tr-TR" sz="2300" dirty="0">
                <a:solidFill>
                  <a:schemeClr val="accent1"/>
                </a:solidFill>
                <a:latin typeface="Tahoma" panose="020B0604030504040204" pitchFamily="34" charset="0"/>
                <a:ea typeface="Tahoma" panose="020B0604030504040204" pitchFamily="34" charset="0"/>
                <a:cs typeface="Tahoma" panose="020B0604030504040204" pitchFamily="34" charset="0"/>
              </a:rPr>
              <a:t>6-İlimiz Kamu İdareleri bu Genelge kapsamında alınması gereken izin kapsamındaki genelge konularında ki  hususlar da önceden Valilik Makamına arz edilecektir.</a:t>
            </a:r>
          </a:p>
          <a:p>
            <a:pPr algn="just"/>
            <a:r>
              <a:rPr lang="tr-TR" sz="23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7-Mezkur </a:t>
            </a:r>
            <a:r>
              <a:rPr lang="tr-TR" sz="2300" dirty="0">
                <a:solidFill>
                  <a:schemeClr val="accent1"/>
                </a:solidFill>
                <a:latin typeface="Tahoma" panose="020B0604030504040204" pitchFamily="34" charset="0"/>
                <a:ea typeface="Tahoma" panose="020B0604030504040204" pitchFamily="34" charset="0"/>
                <a:cs typeface="Tahoma" panose="020B0604030504040204" pitchFamily="34" charset="0"/>
              </a:rPr>
              <a:t>genelgede belirtilen hususlar doğrultusunda kamu idareleri birbirlerinin görev için taşıt taleplerini karşılayacaklardır.</a:t>
            </a:r>
          </a:p>
          <a:p>
            <a:pPr algn="just"/>
            <a:r>
              <a:rPr lang="tr-TR" sz="23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8-Genelgedeki </a:t>
            </a:r>
            <a:r>
              <a:rPr lang="tr-TR" sz="2300" dirty="0">
                <a:solidFill>
                  <a:schemeClr val="accent1"/>
                </a:solidFill>
                <a:latin typeface="Tahoma" panose="020B0604030504040204" pitchFamily="34" charset="0"/>
                <a:ea typeface="Tahoma" panose="020B0604030504040204" pitchFamily="34" charset="0"/>
                <a:cs typeface="Tahoma" panose="020B0604030504040204" pitchFamily="34" charset="0"/>
              </a:rPr>
              <a:t>hususlarla alakalı ,Kamu kurum ve kuruşları tarafından yapılan eğitim talepleri Nevşehir Defterdarlığı tarafından yerine getirilecektir.</a:t>
            </a:r>
          </a:p>
          <a:p>
            <a:r>
              <a:rPr lang="tr-TR" sz="23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a:t>
            </a:r>
            <a:r>
              <a:rPr lang="tr-TR" sz="2300" dirty="0">
                <a:solidFill>
                  <a:schemeClr val="accent1"/>
                </a:solidFill>
                <a:latin typeface="Tahoma" panose="020B0604030504040204" pitchFamily="34" charset="0"/>
                <a:ea typeface="Tahoma" panose="020B0604030504040204" pitchFamily="34" charset="0"/>
                <a:cs typeface="Tahoma" panose="020B0604030504040204" pitchFamily="34" charset="0"/>
              </a:rPr>
              <a:t>9</a:t>
            </a:r>
            <a:r>
              <a:rPr lang="tr-TR" sz="23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-İş </a:t>
            </a:r>
            <a:r>
              <a:rPr lang="tr-TR" sz="2300" dirty="0">
                <a:solidFill>
                  <a:schemeClr val="accent1"/>
                </a:solidFill>
                <a:latin typeface="Tahoma" panose="020B0604030504040204" pitchFamily="34" charset="0"/>
                <a:ea typeface="Tahoma" panose="020B0604030504040204" pitchFamily="34" charset="0"/>
                <a:cs typeface="Tahoma" panose="020B0604030504040204" pitchFamily="34" charset="0"/>
              </a:rPr>
              <a:t>bu Tasarruf Genelgesinin  uygulanmasından Genelgede belirtilen genel yetkililer dışında ,her kademedeki yöneticilerde sorumlu olduğundan her kademedeki yöneticilerin astlarını ,genelgede belirtilen hususlarda takip etmek ve denetlemekle ve sıralı amirlerine görev alanlarıyla alakalı genelgede düzenlenen hususlarla alakalı bilgilendirmekle sorumludur.</a:t>
            </a:r>
          </a:p>
        </p:txBody>
      </p:sp>
      <p:sp>
        <p:nvSpPr>
          <p:cNvPr id="3" name="Dikdörtgen 2"/>
          <p:cNvSpPr/>
          <p:nvPr/>
        </p:nvSpPr>
        <p:spPr>
          <a:xfrm>
            <a:off x="2288145" y="336872"/>
            <a:ext cx="6426759" cy="492443"/>
          </a:xfrm>
          <a:prstGeom prst="rect">
            <a:avLst/>
          </a:prstGeom>
        </p:spPr>
        <p:txBody>
          <a:bodyPr wrap="none">
            <a:spAutoFit/>
          </a:bodyPr>
          <a:lstStyle/>
          <a:p>
            <a:r>
              <a:rPr lang="tr-TR" sz="2600" dirty="0">
                <a:solidFill>
                  <a:srgbClr val="00B0F0"/>
                </a:solidFill>
                <a:latin typeface="Tahoma" panose="020B0604030504040204" pitchFamily="34" charset="0"/>
                <a:ea typeface="Tahoma" panose="020B0604030504040204" pitchFamily="34" charset="0"/>
                <a:cs typeface="Tahoma" panose="020B0604030504040204" pitchFamily="34" charset="0"/>
              </a:rPr>
              <a:t>İL DÜZEYİNDE ALINABİLECEK TEDBİRLER</a:t>
            </a:r>
            <a:endParaRPr lang="tr-TR" sz="2600" dirty="0"/>
          </a:p>
        </p:txBody>
      </p:sp>
    </p:spTree>
    <p:extLst>
      <p:ext uri="{BB962C8B-B14F-4D97-AF65-F5344CB8AC3E}">
        <p14:creationId xmlns:p14="http://schemas.microsoft.com/office/powerpoint/2010/main" val="37610989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5" name="Dikdörtgen 4"/>
          <p:cNvSpPr/>
          <p:nvPr/>
        </p:nvSpPr>
        <p:spPr>
          <a:xfrm>
            <a:off x="251444" y="1015257"/>
            <a:ext cx="11739419" cy="400110"/>
          </a:xfrm>
          <a:prstGeom prst="rect">
            <a:avLst/>
          </a:prstGeom>
        </p:spPr>
        <p:txBody>
          <a:bodyPr wrap="square">
            <a:spAutoFit/>
          </a:bodyPr>
          <a:lstStyle/>
          <a:p>
            <a:pPr algn="just">
              <a:spcAft>
                <a:spcPts val="1500"/>
              </a:spcAft>
            </a:pPr>
            <a:r>
              <a:rPr lang="tr-TR" sz="2000" dirty="0" smtClean="0">
                <a:solidFill>
                  <a:srgbClr val="FFFF00"/>
                </a:solidFill>
                <a:latin typeface="Poppins"/>
                <a:ea typeface="Times New Roman" panose="02020603050405020304" pitchFamily="18" charset="0"/>
              </a:rPr>
              <a:t>	</a:t>
            </a:r>
            <a:endParaRPr lang="tr-TR" sz="2000" dirty="0">
              <a:solidFill>
                <a:srgbClr val="FFFF00"/>
              </a:solidFill>
            </a:endParaRPr>
          </a:p>
        </p:txBody>
      </p:sp>
      <p:sp>
        <p:nvSpPr>
          <p:cNvPr id="2" name="Dikdörtgen 1"/>
          <p:cNvSpPr/>
          <p:nvPr/>
        </p:nvSpPr>
        <p:spPr>
          <a:xfrm>
            <a:off x="1046283" y="1574865"/>
            <a:ext cx="9777047" cy="2141612"/>
          </a:xfrm>
          <a:prstGeom prst="rect">
            <a:avLst/>
          </a:prstGeom>
        </p:spPr>
        <p:txBody>
          <a:bodyPr wrap="square">
            <a:spAutoFit/>
          </a:bodyPr>
          <a:lstStyle/>
          <a:p>
            <a:pPr algn="just">
              <a:lnSpc>
                <a:spcPct val="107000"/>
              </a:lnSpc>
              <a:spcAft>
                <a:spcPts val="800"/>
              </a:spcAft>
            </a:pPr>
            <a:r>
              <a:rPr lang="tr-TR" sz="28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1-Tasarruf </a:t>
            </a:r>
            <a:r>
              <a:rPr lang="tr-TR" sz="2800" dirty="0">
                <a:solidFill>
                  <a:schemeClr val="accent1"/>
                </a:solidFill>
                <a:latin typeface="Tahoma" panose="020B0604030504040204" pitchFamily="34" charset="0"/>
                <a:ea typeface="Tahoma" panose="020B0604030504040204" pitchFamily="34" charset="0"/>
                <a:cs typeface="Tahoma" panose="020B0604030504040204" pitchFamily="34" charset="0"/>
              </a:rPr>
              <a:t>Tedbirleri Bilgi Sistemi :(Hazine ve Maliye Bakanlığı)</a:t>
            </a:r>
          </a:p>
          <a:p>
            <a:pPr algn="just">
              <a:lnSpc>
                <a:spcPct val="107000"/>
              </a:lnSpc>
              <a:spcAft>
                <a:spcPts val="800"/>
              </a:spcAft>
            </a:pPr>
            <a:r>
              <a:rPr lang="tr-TR" sz="2800" dirty="0">
                <a:solidFill>
                  <a:schemeClr val="accent1"/>
                </a:solidFill>
                <a:latin typeface="Tahoma" panose="020B0604030504040204" pitchFamily="34" charset="0"/>
                <a:ea typeface="Tahoma" panose="020B0604030504040204" pitchFamily="34" charset="0"/>
                <a:cs typeface="Tahoma" panose="020B0604030504040204" pitchFamily="34" charset="0"/>
              </a:rPr>
              <a:t>2-Kamu Filo Yönetim Sistemi(Hazine Ve Maliye Bakanlığı)</a:t>
            </a:r>
          </a:p>
          <a:p>
            <a:pPr algn="just">
              <a:lnSpc>
                <a:spcPct val="107000"/>
              </a:lnSpc>
              <a:spcAft>
                <a:spcPts val="800"/>
              </a:spcAft>
            </a:pPr>
            <a:r>
              <a:rPr lang="tr-TR" sz="2800" dirty="0">
                <a:solidFill>
                  <a:schemeClr val="accent1"/>
                </a:solidFill>
                <a:latin typeface="Tahoma" panose="020B0604030504040204" pitchFamily="34" charset="0"/>
                <a:ea typeface="Tahoma" panose="020B0604030504040204" pitchFamily="34" charset="0"/>
                <a:cs typeface="Tahoma" panose="020B0604030504040204" pitchFamily="34" charset="0"/>
              </a:rPr>
              <a:t>3-Kamu Personeli Bilgi Sistemi </a:t>
            </a:r>
          </a:p>
        </p:txBody>
      </p:sp>
      <p:sp>
        <p:nvSpPr>
          <p:cNvPr id="3" name="Dikdörtgen 2"/>
          <p:cNvSpPr/>
          <p:nvPr/>
        </p:nvSpPr>
        <p:spPr>
          <a:xfrm>
            <a:off x="906259" y="189086"/>
            <a:ext cx="10366942" cy="523220"/>
          </a:xfrm>
          <a:prstGeom prst="rect">
            <a:avLst/>
          </a:prstGeom>
        </p:spPr>
        <p:txBody>
          <a:bodyPr wrap="none">
            <a:spAutoFit/>
          </a:bodyPr>
          <a:lstStyle/>
          <a:p>
            <a:pPr algn="ctr"/>
            <a:r>
              <a:rPr lang="tr-TR" sz="2800" b="1" dirty="0">
                <a:solidFill>
                  <a:srgbClr val="00B0F0"/>
                </a:solidFill>
                <a:latin typeface="Tahoma" panose="020B0604030504040204" pitchFamily="34" charset="0"/>
                <a:ea typeface="Tahoma" panose="020B0604030504040204" pitchFamily="34" charset="0"/>
                <a:cs typeface="Tahoma" panose="020B0604030504040204" pitchFamily="34" charset="0"/>
              </a:rPr>
              <a:t>Tasarruf Genelgesinde İdarelerce Kullanılacak </a:t>
            </a:r>
            <a:r>
              <a:rPr lang="tr-TR" sz="2800" b="1" dirty="0" smtClean="0">
                <a:solidFill>
                  <a:srgbClr val="00B0F0"/>
                </a:solidFill>
                <a:latin typeface="Tahoma" panose="020B0604030504040204" pitchFamily="34" charset="0"/>
                <a:ea typeface="Tahoma" panose="020B0604030504040204" pitchFamily="34" charset="0"/>
                <a:cs typeface="Tahoma" panose="020B0604030504040204" pitchFamily="34" charset="0"/>
              </a:rPr>
              <a:t>sistemler</a:t>
            </a:r>
            <a:endParaRPr lang="tr-TR" sz="2800" dirty="0">
              <a:solidFill>
                <a:srgbClr val="00B0F0"/>
              </a:solidFill>
            </a:endParaRPr>
          </a:p>
        </p:txBody>
      </p:sp>
    </p:spTree>
    <p:extLst>
      <p:ext uri="{BB962C8B-B14F-4D97-AF65-F5344CB8AC3E}">
        <p14:creationId xmlns:p14="http://schemas.microsoft.com/office/powerpoint/2010/main" val="37977064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2430667" y="171710"/>
            <a:ext cx="7138493" cy="553357"/>
          </a:xfrm>
          <a:prstGeom prst="rect">
            <a:avLst/>
          </a:prstGeom>
        </p:spPr>
        <p:txBody>
          <a:bodyPr wrap="none">
            <a:spAutoFit/>
          </a:bodyPr>
          <a:lstStyle/>
          <a:p>
            <a:pPr algn="just">
              <a:lnSpc>
                <a:spcPct val="107000"/>
              </a:lnSpc>
              <a:spcAft>
                <a:spcPts val="800"/>
              </a:spcAft>
            </a:pPr>
            <a:r>
              <a:rPr lang="tr-TR" sz="2800" b="1" dirty="0">
                <a:solidFill>
                  <a:srgbClr val="00B0F0"/>
                </a:solidFill>
                <a:latin typeface="Tahoma" panose="020B0604030504040204" pitchFamily="34" charset="0"/>
                <a:ea typeface="Tahoma" panose="020B0604030504040204" pitchFamily="34" charset="0"/>
                <a:cs typeface="Tahoma" panose="020B0604030504040204" pitchFamily="34" charset="0"/>
              </a:rPr>
              <a:t>Tasarruf kapsamındaki kamu </a:t>
            </a:r>
            <a:r>
              <a:rPr lang="tr-TR" sz="2800" b="1" dirty="0" smtClean="0">
                <a:solidFill>
                  <a:srgbClr val="00B0F0"/>
                </a:solidFill>
                <a:latin typeface="Tahoma" panose="020B0604030504040204" pitchFamily="34" charset="0"/>
                <a:ea typeface="Tahoma" panose="020B0604030504040204" pitchFamily="34" charset="0"/>
                <a:cs typeface="Tahoma" panose="020B0604030504040204" pitchFamily="34" charset="0"/>
              </a:rPr>
              <a:t>idareleri</a:t>
            </a:r>
            <a:endParaRPr lang="tr-TR" sz="2800" dirty="0">
              <a:solidFill>
                <a:srgbClr val="00B0F0"/>
              </a:solidFill>
              <a:latin typeface="Tahoma" panose="020B0604030504040204" pitchFamily="34" charset="0"/>
              <a:ea typeface="Tahoma" panose="020B0604030504040204" pitchFamily="34" charset="0"/>
              <a:cs typeface="Tahoma" panose="020B0604030504040204" pitchFamily="34" charset="0"/>
            </a:endParaRPr>
          </a:p>
        </p:txBody>
      </p:sp>
      <p:sp>
        <p:nvSpPr>
          <p:cNvPr id="3" name="Dikdörtgen 2"/>
          <p:cNvSpPr/>
          <p:nvPr/>
        </p:nvSpPr>
        <p:spPr>
          <a:xfrm>
            <a:off x="393551" y="1147733"/>
            <a:ext cx="11727834" cy="4659161"/>
          </a:xfrm>
          <a:prstGeom prst="rect">
            <a:avLst/>
          </a:prstGeom>
        </p:spPr>
        <p:txBody>
          <a:bodyPr wrap="square">
            <a:spAutoFit/>
          </a:bodyPr>
          <a:lstStyle/>
          <a:p>
            <a:pPr algn="just">
              <a:lnSpc>
                <a:spcPct val="107000"/>
              </a:lnSpc>
              <a:spcAft>
                <a:spcPts val="800"/>
              </a:spcAft>
            </a:pPr>
            <a:r>
              <a:rPr lang="tr-TR" sz="2100" dirty="0">
                <a:solidFill>
                  <a:schemeClr val="accent1"/>
                </a:solidFill>
                <a:latin typeface="Tahoma" panose="020B0604030504040204" pitchFamily="34" charset="0"/>
                <a:ea typeface="Tahoma" panose="020B0604030504040204" pitchFamily="34" charset="0"/>
                <a:cs typeface="Tahoma" panose="020B0604030504040204" pitchFamily="34" charset="0"/>
              </a:rPr>
              <a:t>5018 Sayılı Kamu Mali Yönetimi ve Kontrol Kanuna ekli </a:t>
            </a:r>
          </a:p>
          <a:p>
            <a:pPr marL="342900" lvl="0" indent="-342900" algn="just">
              <a:lnSpc>
                <a:spcPct val="107000"/>
              </a:lnSpc>
              <a:spcAft>
                <a:spcPts val="0"/>
              </a:spcAft>
              <a:buFont typeface="+mj-lt"/>
              <a:buAutoNum type="romanUcParenBoth"/>
            </a:pPr>
            <a:r>
              <a:rPr lang="tr-TR" sz="2100" dirty="0">
                <a:solidFill>
                  <a:schemeClr val="accent1"/>
                </a:solidFill>
                <a:latin typeface="Tahoma" panose="020B0604030504040204" pitchFamily="34" charset="0"/>
                <a:ea typeface="Tahoma" panose="020B0604030504040204" pitchFamily="34" charset="0"/>
                <a:cs typeface="Tahoma" panose="020B0604030504040204" pitchFamily="34" charset="0"/>
              </a:rPr>
              <a:t>Genel Bütçeli İdareler,(Yüksek Yargı Organları, Bakanlıklar Merkez Teşkilatı ve Taşra Teşkilatı vb.)</a:t>
            </a:r>
          </a:p>
          <a:p>
            <a:pPr marL="342900" lvl="0" indent="-342900" algn="just">
              <a:lnSpc>
                <a:spcPct val="107000"/>
              </a:lnSpc>
              <a:spcAft>
                <a:spcPts val="0"/>
              </a:spcAft>
              <a:buFont typeface="+mj-lt"/>
              <a:buAutoNum type="romanUcParenBoth"/>
            </a:pPr>
            <a:r>
              <a:rPr lang="tr-TR" sz="2100" dirty="0">
                <a:solidFill>
                  <a:schemeClr val="accent1"/>
                </a:solidFill>
                <a:latin typeface="Tahoma" panose="020B0604030504040204" pitchFamily="34" charset="0"/>
                <a:ea typeface="Tahoma" panose="020B0604030504040204" pitchFamily="34" charset="0"/>
                <a:cs typeface="Tahoma" panose="020B0604030504040204" pitchFamily="34" charset="0"/>
              </a:rPr>
              <a:t>(II)Özel Bütçeli İdareler ve Üniversiteler,(Devlet Üniversiteleri ve Özel Bütçeli Kurumlar)</a:t>
            </a:r>
          </a:p>
          <a:p>
            <a:pPr marL="342900" lvl="0" indent="-342900" algn="just">
              <a:lnSpc>
                <a:spcPct val="107000"/>
              </a:lnSpc>
              <a:spcAft>
                <a:spcPts val="0"/>
              </a:spcAft>
              <a:buFont typeface="+mj-lt"/>
              <a:buAutoNum type="romanUcParenBoth"/>
            </a:pPr>
            <a:r>
              <a:rPr lang="tr-TR" sz="2100" dirty="0">
                <a:solidFill>
                  <a:schemeClr val="accent1"/>
                </a:solidFill>
                <a:latin typeface="Tahoma" panose="020B0604030504040204" pitchFamily="34" charset="0"/>
                <a:ea typeface="Tahoma" panose="020B0604030504040204" pitchFamily="34" charset="0"/>
                <a:cs typeface="Tahoma" panose="020B0604030504040204" pitchFamily="34" charset="0"/>
              </a:rPr>
              <a:t>Düzenleyici ve Denetleyici Kurumlar(RTÜK,SPK, Kamu İhale Kurumu vb.)</a:t>
            </a:r>
          </a:p>
          <a:p>
            <a:pPr marL="342900" lvl="0" indent="-342900" algn="just">
              <a:lnSpc>
                <a:spcPct val="107000"/>
              </a:lnSpc>
              <a:spcAft>
                <a:spcPts val="0"/>
              </a:spcAft>
              <a:buFont typeface="+mj-lt"/>
              <a:buAutoNum type="romanUcParenBoth"/>
            </a:pPr>
            <a:r>
              <a:rPr lang="tr-TR" sz="2100" dirty="0">
                <a:solidFill>
                  <a:schemeClr val="accent1"/>
                </a:solidFill>
                <a:latin typeface="Tahoma" panose="020B0604030504040204" pitchFamily="34" charset="0"/>
                <a:ea typeface="Tahoma" panose="020B0604030504040204" pitchFamily="34" charset="0"/>
                <a:cs typeface="Tahoma" panose="020B0604030504040204" pitchFamily="34" charset="0"/>
              </a:rPr>
              <a:t>Sosyal Güvenlik Kurumları(Sosyal Güvenlik Kurumu ve Türkiye İş Kurumu Genel Müdürlüğü)</a:t>
            </a:r>
          </a:p>
          <a:p>
            <a:pPr marL="342900" lvl="0" indent="-342900" algn="just">
              <a:lnSpc>
                <a:spcPct val="107000"/>
              </a:lnSpc>
              <a:spcAft>
                <a:spcPts val="0"/>
              </a:spcAft>
              <a:buFont typeface="+mj-lt"/>
              <a:buAutoNum type="romanUcParenBoth"/>
            </a:pPr>
            <a:r>
              <a:rPr lang="tr-TR" sz="2100" dirty="0">
                <a:solidFill>
                  <a:schemeClr val="accent1"/>
                </a:solidFill>
                <a:latin typeface="Tahoma" panose="020B0604030504040204" pitchFamily="34" charset="0"/>
                <a:ea typeface="Tahoma" panose="020B0604030504040204" pitchFamily="34" charset="0"/>
                <a:cs typeface="Tahoma" panose="020B0604030504040204" pitchFamily="34" charset="0"/>
              </a:rPr>
              <a:t>Yukarıda sayılan idarelere bağlı ilgili ve ilişkili kuruluşlar</a:t>
            </a:r>
          </a:p>
          <a:p>
            <a:pPr marL="342900" lvl="0" indent="-342900" algn="just">
              <a:lnSpc>
                <a:spcPct val="107000"/>
              </a:lnSpc>
              <a:spcAft>
                <a:spcPts val="0"/>
              </a:spcAft>
              <a:buFont typeface="+mj-lt"/>
              <a:buAutoNum type="romanUcParenBoth"/>
            </a:pPr>
            <a:r>
              <a:rPr lang="tr-TR" sz="2100" dirty="0">
                <a:solidFill>
                  <a:schemeClr val="accent1"/>
                </a:solidFill>
                <a:latin typeface="Tahoma" panose="020B0604030504040204" pitchFamily="34" charset="0"/>
                <a:ea typeface="Tahoma" panose="020B0604030504040204" pitchFamily="34" charset="0"/>
                <a:cs typeface="Tahoma" panose="020B0604030504040204" pitchFamily="34" charset="0"/>
              </a:rPr>
              <a:t>İl Özel İdaresi, Belediyeler ve bunların bağlı kuruluşları ile kurdukları müessese ve işletmeler.</a:t>
            </a:r>
          </a:p>
          <a:p>
            <a:pPr marL="342900" lvl="0" indent="-342900" algn="just">
              <a:lnSpc>
                <a:spcPct val="107000"/>
              </a:lnSpc>
              <a:spcAft>
                <a:spcPts val="0"/>
              </a:spcAft>
              <a:buFont typeface="+mj-lt"/>
              <a:buAutoNum type="romanUcParenBoth"/>
            </a:pPr>
            <a:r>
              <a:rPr lang="tr-TR" sz="2100" dirty="0">
                <a:solidFill>
                  <a:schemeClr val="accent1"/>
                </a:solidFill>
                <a:latin typeface="Tahoma" panose="020B0604030504040204" pitchFamily="34" charset="0"/>
                <a:ea typeface="Tahoma" panose="020B0604030504040204" pitchFamily="34" charset="0"/>
                <a:cs typeface="Tahoma" panose="020B0604030504040204" pitchFamily="34" charset="0"/>
              </a:rPr>
              <a:t>233 sayılı Kamu İktisadi Teşebbüsleri ile sermayesinin yarısından fazlasına sahip oldukları her çeşit kuruluş, müessese, birlik, işletme ve şirketler(TCDD, MKE, Toprak Mahsulleri Ofisi. PTT)</a:t>
            </a:r>
          </a:p>
          <a:p>
            <a:pPr marL="685800" algn="just">
              <a:lnSpc>
                <a:spcPct val="107000"/>
              </a:lnSpc>
              <a:spcAft>
                <a:spcPts val="0"/>
              </a:spcAft>
            </a:pPr>
            <a:r>
              <a:rPr lang="tr-TR" sz="2100" dirty="0">
                <a:solidFill>
                  <a:schemeClr val="accent1"/>
                </a:solidFill>
                <a:latin typeface="Tahoma" panose="020B0604030504040204" pitchFamily="34" charset="0"/>
                <a:ea typeface="Tahoma" panose="020B0604030504040204" pitchFamily="34" charset="0"/>
                <a:cs typeface="Tahoma" panose="020B0604030504040204" pitchFamily="34" charset="0"/>
              </a:rPr>
              <a:t> </a:t>
            </a:r>
          </a:p>
          <a:p>
            <a:pPr marL="685800" algn="just">
              <a:lnSpc>
                <a:spcPct val="107000"/>
              </a:lnSpc>
              <a:spcAft>
                <a:spcPts val="800"/>
              </a:spcAft>
            </a:pPr>
            <a:r>
              <a:rPr lang="tr-TR" sz="2100" dirty="0">
                <a:solidFill>
                  <a:schemeClr val="accent1"/>
                </a:solidFill>
                <a:latin typeface="Tahoma" panose="020B0604030504040204" pitchFamily="34" charset="0"/>
                <a:ea typeface="Tahoma" panose="020B0604030504040204" pitchFamily="34" charset="0"/>
                <a:cs typeface="Tahoma" panose="020B0604030504040204" pitchFamily="34" charset="0"/>
              </a:rPr>
              <a:t>Kendi bütçeleri veya tasarruflarındaki kaynaklardan yapacakları yurt içi ve yurt dışı harcamaları ile taşınır ve taşınmazlarının kullanılmasında uygulanacaktır.</a:t>
            </a:r>
          </a:p>
        </p:txBody>
      </p:sp>
    </p:spTree>
    <p:extLst>
      <p:ext uri="{BB962C8B-B14F-4D97-AF65-F5344CB8AC3E}">
        <p14:creationId xmlns:p14="http://schemas.microsoft.com/office/powerpoint/2010/main" val="36711375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1495100" y="249800"/>
            <a:ext cx="8529899" cy="487506"/>
          </a:xfrm>
          <a:prstGeom prst="rect">
            <a:avLst/>
          </a:prstGeom>
        </p:spPr>
        <p:txBody>
          <a:bodyPr wrap="none">
            <a:spAutoFit/>
          </a:bodyPr>
          <a:lstStyle/>
          <a:p>
            <a:pPr algn="just">
              <a:lnSpc>
                <a:spcPct val="107000"/>
              </a:lnSpc>
              <a:spcAft>
                <a:spcPts val="800"/>
              </a:spcAft>
            </a:pPr>
            <a:r>
              <a:rPr lang="tr-TR" sz="2400" b="1" dirty="0">
                <a:solidFill>
                  <a:srgbClr val="00B0F0"/>
                </a:solidFill>
                <a:latin typeface="Tahoma" panose="020B0604030504040204" pitchFamily="34" charset="0"/>
                <a:ea typeface="Tahoma" panose="020B0604030504040204" pitchFamily="34" charset="0"/>
                <a:cs typeface="Tahoma" panose="020B0604030504040204" pitchFamily="34" charset="0"/>
              </a:rPr>
              <a:t>Tasarruf Kapsamındaki Kamu </a:t>
            </a:r>
            <a:r>
              <a:rPr lang="tr-TR" sz="2400" b="1" dirty="0" smtClean="0">
                <a:solidFill>
                  <a:srgbClr val="00B0F0"/>
                </a:solidFill>
                <a:latin typeface="Tahoma" panose="020B0604030504040204" pitchFamily="34" charset="0"/>
                <a:ea typeface="Tahoma" panose="020B0604030504040204" pitchFamily="34" charset="0"/>
                <a:cs typeface="Tahoma" panose="020B0604030504040204" pitchFamily="34" charset="0"/>
              </a:rPr>
              <a:t>İdareleri (İL </a:t>
            </a:r>
            <a:r>
              <a:rPr lang="tr-TR" sz="2400" b="1" dirty="0">
                <a:solidFill>
                  <a:srgbClr val="00B0F0"/>
                </a:solidFill>
                <a:latin typeface="Tahoma" panose="020B0604030504040204" pitchFamily="34" charset="0"/>
                <a:ea typeface="Tahoma" panose="020B0604030504040204" pitchFamily="34" charset="0"/>
                <a:cs typeface="Tahoma" panose="020B0604030504040204" pitchFamily="34" charset="0"/>
              </a:rPr>
              <a:t>Düzeyinde</a:t>
            </a:r>
            <a:r>
              <a:rPr lang="tr-TR" b="1" dirty="0">
                <a:solidFill>
                  <a:srgbClr val="00B0F0"/>
                </a:solidFill>
                <a:latin typeface="Tahoma" panose="020B0604030504040204" pitchFamily="34" charset="0"/>
                <a:ea typeface="Tahoma" panose="020B0604030504040204" pitchFamily="34" charset="0"/>
                <a:cs typeface="Tahoma" panose="020B0604030504040204" pitchFamily="34" charset="0"/>
              </a:rPr>
              <a:t>)</a:t>
            </a:r>
            <a:endParaRPr lang="tr-TR" dirty="0">
              <a:solidFill>
                <a:srgbClr val="00B0F0"/>
              </a:solidFill>
              <a:latin typeface="Tahoma" panose="020B0604030504040204" pitchFamily="34" charset="0"/>
              <a:ea typeface="Tahoma" panose="020B0604030504040204" pitchFamily="34" charset="0"/>
              <a:cs typeface="Tahoma" panose="020B0604030504040204" pitchFamily="34" charset="0"/>
            </a:endParaRPr>
          </a:p>
        </p:txBody>
      </p:sp>
      <p:sp>
        <p:nvSpPr>
          <p:cNvPr id="3" name="Dikdörtgen 2"/>
          <p:cNvSpPr/>
          <p:nvPr/>
        </p:nvSpPr>
        <p:spPr>
          <a:xfrm>
            <a:off x="1655180" y="1367460"/>
            <a:ext cx="8727311" cy="4235518"/>
          </a:xfrm>
          <a:prstGeom prst="rect">
            <a:avLst/>
          </a:prstGeom>
        </p:spPr>
        <p:txBody>
          <a:bodyPr wrap="square">
            <a:spAutoFit/>
          </a:bodyPr>
          <a:lstStyle/>
          <a:p>
            <a:pPr algn="just">
              <a:lnSpc>
                <a:spcPct val="107000"/>
              </a:lnSpc>
              <a:spcAft>
                <a:spcPts val="800"/>
              </a:spcAft>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Valilikler ve Valiliğe Bağlı Birimler</a:t>
            </a:r>
          </a:p>
          <a:p>
            <a:pPr algn="just">
              <a:lnSpc>
                <a:spcPct val="107000"/>
              </a:lnSpc>
              <a:spcAft>
                <a:spcPts val="800"/>
              </a:spcAft>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İl Belediyeleri ve Merkez Belde Belediyeleri</a:t>
            </a:r>
          </a:p>
          <a:p>
            <a:pPr algn="just">
              <a:lnSpc>
                <a:spcPct val="107000"/>
              </a:lnSpc>
              <a:spcAft>
                <a:spcPts val="800"/>
              </a:spcAft>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Devlet Üniversiteleri</a:t>
            </a:r>
          </a:p>
          <a:p>
            <a:pPr algn="just">
              <a:lnSpc>
                <a:spcPct val="107000"/>
              </a:lnSpc>
              <a:spcAft>
                <a:spcPts val="800"/>
              </a:spcAft>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Alan Başkanlıkları</a:t>
            </a:r>
          </a:p>
          <a:p>
            <a:pPr algn="just">
              <a:lnSpc>
                <a:spcPct val="107000"/>
              </a:lnSpc>
              <a:spcAft>
                <a:spcPts val="800"/>
              </a:spcAft>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Kalkınma Ajansı Bölge Müdürlükleri</a:t>
            </a:r>
          </a:p>
          <a:p>
            <a:pPr algn="just">
              <a:lnSpc>
                <a:spcPct val="107000"/>
              </a:lnSpc>
              <a:spcAft>
                <a:spcPts val="800"/>
              </a:spcAft>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Bölge Ve İl Müdürlükleri</a:t>
            </a:r>
          </a:p>
          <a:p>
            <a:pPr algn="just">
              <a:lnSpc>
                <a:spcPct val="107000"/>
              </a:lnSpc>
              <a:spcAft>
                <a:spcPts val="800"/>
              </a:spcAft>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Sadece Şube Müdürlüğü Şeklinde Kurulan Müdürlükler</a:t>
            </a:r>
          </a:p>
          <a:p>
            <a:pPr algn="just">
              <a:lnSpc>
                <a:spcPct val="107000"/>
              </a:lnSpc>
              <a:spcAft>
                <a:spcPts val="800"/>
              </a:spcAft>
            </a:pPr>
            <a:r>
              <a:rPr lang="tr-TR" sz="2600" dirty="0">
                <a:solidFill>
                  <a:schemeClr val="accent1"/>
                </a:solidFill>
                <a:latin typeface="Tahoma" panose="020B0604030504040204" pitchFamily="34" charset="0"/>
                <a:ea typeface="Tahoma" panose="020B0604030504040204" pitchFamily="34" charset="0"/>
                <a:cs typeface="Tahoma" panose="020B0604030504040204" pitchFamily="34" charset="0"/>
              </a:rPr>
              <a:t>KİTLER</a:t>
            </a:r>
          </a:p>
        </p:txBody>
      </p:sp>
    </p:spTree>
    <p:extLst>
      <p:ext uri="{BB962C8B-B14F-4D97-AF65-F5344CB8AC3E}">
        <p14:creationId xmlns:p14="http://schemas.microsoft.com/office/powerpoint/2010/main" val="40004613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E6B71647-C4B5-49FF-8773-F72E5B1AF415}"/>
              </a:ext>
            </a:extLst>
          </p:cNvPr>
          <p:cNvSpPr txBox="1"/>
          <p:nvPr/>
        </p:nvSpPr>
        <p:spPr>
          <a:xfrm>
            <a:off x="10500125" y="421593"/>
            <a:ext cx="211788" cy="168636"/>
          </a:xfrm>
          <a:prstGeom prst="rect">
            <a:avLst/>
          </a:prstGeom>
          <a:noFill/>
          <a:effectLst/>
        </p:spPr>
        <p:txBody>
          <a:bodyPr wrap="none" rtlCol="0">
            <a:spAutoFit/>
          </a:bodyPr>
          <a:lstStyle/>
          <a:p>
            <a:pPr marL="0" marR="0" lvl="0" indent="0" algn="ctr" defTabSz="914341" rtl="0" eaLnBrk="1" fontAlgn="auto" latinLnBrk="0" hangingPunct="1">
              <a:lnSpc>
                <a:spcPct val="100000"/>
              </a:lnSpc>
              <a:spcBef>
                <a:spcPts val="0"/>
              </a:spcBef>
              <a:spcAft>
                <a:spcPts val="0"/>
              </a:spcAft>
              <a:buClrTx/>
              <a:buSzTx/>
              <a:buFontTx/>
              <a:buNone/>
              <a:tabLst/>
              <a:defRPr/>
            </a:pPr>
            <a:r>
              <a:rPr kumimoji="0" lang="tr-TR" sz="496" b="1" i="0" u="none" strike="noStrike" kern="1200" cap="none" spc="74" normalizeH="0" baseline="0" noProof="0" dirty="0" smtClean="0">
                <a:ln>
                  <a:noFill/>
                </a:ln>
                <a:solidFill>
                  <a:prstClr val="white"/>
                </a:solidFill>
                <a:effectLst/>
                <a:uLnTx/>
                <a:uFillTx/>
                <a:latin typeface="DINBEK" panose="02000503040000020003" pitchFamily="2" charset="-94"/>
                <a:ea typeface="+mn-ea"/>
                <a:cs typeface="+mn-cs"/>
              </a:rPr>
              <a:t> </a:t>
            </a:r>
            <a:endParaRPr kumimoji="0" lang="tr-TR" sz="496" b="1" i="0" u="none" strike="noStrike" kern="1200" cap="none" spc="62" normalizeH="0" baseline="0" noProof="0" dirty="0">
              <a:ln>
                <a:noFill/>
              </a:ln>
              <a:solidFill>
                <a:prstClr val="white"/>
              </a:solidFill>
              <a:effectLst/>
              <a:uLnTx/>
              <a:uFillTx/>
              <a:latin typeface="DINBEK" panose="02000503040000020003" pitchFamily="2" charset="-94"/>
              <a:ea typeface="+mn-ea"/>
              <a:cs typeface="+mn-cs"/>
            </a:endParaRPr>
          </a:p>
        </p:txBody>
      </p:sp>
      <p:sp>
        <p:nvSpPr>
          <p:cNvPr id="18" name="Dikdörtgen 17">
            <a:extLst>
              <a:ext uri="{FF2B5EF4-FFF2-40B4-BE49-F238E27FC236}">
                <a16:creationId xmlns:a16="http://schemas.microsoft.com/office/drawing/2014/main" id="{CD5D8FD6-5812-4173-89F7-C6AA33D1745A}"/>
              </a:ext>
            </a:extLst>
          </p:cNvPr>
          <p:cNvSpPr/>
          <p:nvPr/>
        </p:nvSpPr>
        <p:spPr>
          <a:xfrm flipV="1">
            <a:off x="393551" y="516259"/>
            <a:ext cx="180000" cy="180000"/>
          </a:xfrm>
          <a:prstGeom prst="rect">
            <a:avLst/>
          </a:prstGeom>
          <a:solidFill>
            <a:srgbClr val="CA1514"/>
          </a:solidFill>
          <a:ln>
            <a:solidFill>
              <a:srgbClr val="D22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1" rtl="0" eaLnBrk="1" fontAlgn="auto" latinLnBrk="0" hangingPunct="1">
              <a:lnSpc>
                <a:spcPct val="100000"/>
              </a:lnSpc>
              <a:spcBef>
                <a:spcPts val="0"/>
              </a:spcBef>
              <a:spcAft>
                <a:spcPts val="0"/>
              </a:spcAft>
              <a:buClrTx/>
              <a:buSzTx/>
              <a:buFontTx/>
              <a:buNone/>
              <a:tabLst/>
              <a:defRPr/>
            </a:pPr>
            <a:endParaRPr kumimoji="0" lang="tr-TR" sz="755"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8" name="Düz Bağlayıcı 27">
            <a:extLst>
              <a:ext uri="{FF2B5EF4-FFF2-40B4-BE49-F238E27FC236}">
                <a16:creationId xmlns:a16="http://schemas.microsoft.com/office/drawing/2014/main" id="{D87618A1-076B-40C3-89DB-D6F19B6E2EAA}"/>
              </a:ext>
            </a:extLst>
          </p:cNvPr>
          <p:cNvCxnSpPr>
            <a:cxnSpLocks/>
          </p:cNvCxnSpPr>
          <p:nvPr/>
        </p:nvCxnSpPr>
        <p:spPr>
          <a:xfrm flipH="1">
            <a:off x="5580050" y="834383"/>
            <a:ext cx="6259024" cy="21375"/>
          </a:xfrm>
          <a:prstGeom prst="line">
            <a:avLst/>
          </a:prstGeom>
          <a:ln w="22225">
            <a:solidFill>
              <a:srgbClr val="C90404"/>
            </a:solidFill>
          </a:ln>
        </p:spPr>
        <p:style>
          <a:lnRef idx="1">
            <a:schemeClr val="accent1"/>
          </a:lnRef>
          <a:fillRef idx="0">
            <a:schemeClr val="accent1"/>
          </a:fillRef>
          <a:effectRef idx="0">
            <a:schemeClr val="accent1"/>
          </a:effectRef>
          <a:fontRef idx="minor">
            <a:schemeClr val="tx1"/>
          </a:fontRef>
        </p:style>
      </p:cxnSp>
      <p:cxnSp>
        <p:nvCxnSpPr>
          <p:cNvPr id="31" name="Düz Bağlayıcı 30">
            <a:extLst>
              <a:ext uri="{FF2B5EF4-FFF2-40B4-BE49-F238E27FC236}">
                <a16:creationId xmlns:a16="http://schemas.microsoft.com/office/drawing/2014/main" id="{1006ACB7-507B-46A1-9F98-6A999AE3C5F1}"/>
              </a:ext>
            </a:extLst>
          </p:cNvPr>
          <p:cNvCxnSpPr>
            <a:cxnSpLocks/>
          </p:cNvCxnSpPr>
          <p:nvPr/>
        </p:nvCxnSpPr>
        <p:spPr>
          <a:xfrm flipH="1">
            <a:off x="393551" y="855758"/>
            <a:ext cx="5223915" cy="0"/>
          </a:xfrm>
          <a:prstGeom prst="line">
            <a:avLst/>
          </a:prstGeom>
          <a:ln w="22225">
            <a:solidFill>
              <a:srgbClr val="0C2240"/>
            </a:solidFill>
          </a:ln>
        </p:spPr>
        <p:style>
          <a:lnRef idx="1">
            <a:schemeClr val="accent1"/>
          </a:lnRef>
          <a:fillRef idx="0">
            <a:schemeClr val="accent1"/>
          </a:fillRef>
          <a:effectRef idx="0">
            <a:schemeClr val="accent1"/>
          </a:effectRef>
          <a:fontRef idx="minor">
            <a:schemeClr val="tx1"/>
          </a:fontRef>
        </p:style>
      </p:cxnSp>
      <p:cxnSp>
        <p:nvCxnSpPr>
          <p:cNvPr id="43" name="Düz Bağlayıcı 42"/>
          <p:cNvCxnSpPr/>
          <p:nvPr/>
        </p:nvCxnSpPr>
        <p:spPr>
          <a:xfrm>
            <a:off x="356136" y="6545178"/>
            <a:ext cx="145341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Düz Bağlayıcı 11">
            <a:extLst>
              <a:ext uri="{FF2B5EF4-FFF2-40B4-BE49-F238E27FC236}">
                <a16:creationId xmlns:a16="http://schemas.microsoft.com/office/drawing/2014/main" id="{23EE0629-3DE5-4A1A-9DA2-0060BC186BF4}"/>
              </a:ext>
            </a:extLst>
          </p:cNvPr>
          <p:cNvCxnSpPr/>
          <p:nvPr/>
        </p:nvCxnSpPr>
        <p:spPr>
          <a:xfrm>
            <a:off x="10707329" y="6545178"/>
            <a:ext cx="1131745" cy="0"/>
          </a:xfrm>
          <a:prstGeom prst="line">
            <a:avLst/>
          </a:prstGeom>
          <a:ln w="952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FDA08A81-B4C8-48EC-B5E2-CA2CBBFDDFA8}"/>
              </a:ext>
            </a:extLst>
          </p:cNvPr>
          <p:cNvSpPr txBox="1"/>
          <p:nvPr/>
        </p:nvSpPr>
        <p:spPr>
          <a:xfrm>
            <a:off x="4643022" y="6409678"/>
            <a:ext cx="2956264" cy="338554"/>
          </a:xfrm>
          <a:prstGeom prst="rect">
            <a:avLst/>
          </a:prstGeom>
          <a:noFill/>
        </p:spPr>
        <p:txBody>
          <a:bodyPr wrap="square" rtlCol="0">
            <a:spAutoFit/>
          </a:bodyPr>
          <a:lstStyle/>
          <a:p>
            <a:pPr algn="ctr"/>
            <a:r>
              <a:rPr lang="tr-TR" sz="1600" dirty="0" smtClean="0">
                <a:solidFill>
                  <a:srgbClr val="DCB967"/>
                </a:solidFill>
              </a:rPr>
              <a:t>Mayıs 2024</a:t>
            </a:r>
            <a:endParaRPr lang="tr-TR" sz="1600" dirty="0">
              <a:solidFill>
                <a:srgbClr val="DCB967"/>
              </a:solidFill>
            </a:endParaRPr>
          </a:p>
        </p:txBody>
      </p:sp>
      <p:sp>
        <p:nvSpPr>
          <p:cNvPr id="2" name="Dikdörtgen 1"/>
          <p:cNvSpPr/>
          <p:nvPr/>
        </p:nvSpPr>
        <p:spPr>
          <a:xfrm>
            <a:off x="1335956" y="166830"/>
            <a:ext cx="9555821" cy="481927"/>
          </a:xfrm>
          <a:prstGeom prst="rect">
            <a:avLst/>
          </a:prstGeom>
        </p:spPr>
        <p:txBody>
          <a:bodyPr wrap="none">
            <a:spAutoFit/>
          </a:bodyPr>
          <a:lstStyle/>
          <a:p>
            <a:pPr algn="just">
              <a:lnSpc>
                <a:spcPct val="107000"/>
              </a:lnSpc>
              <a:spcAft>
                <a:spcPts val="800"/>
              </a:spcAft>
            </a:pPr>
            <a:r>
              <a:rPr lang="tr-TR" sz="2600" b="1" dirty="0">
                <a:solidFill>
                  <a:srgbClr val="00B0F0"/>
                </a:solidFill>
                <a:latin typeface="Tahoma" panose="020B0604030504040204" pitchFamily="34" charset="0"/>
                <a:ea typeface="Tahoma" panose="020B0604030504040204" pitchFamily="34" charset="0"/>
                <a:cs typeface="Tahoma" panose="020B0604030504040204" pitchFamily="34" charset="0"/>
              </a:rPr>
              <a:t>Tasarruf Kapsamındaki Kamu İdareleri (İlçe Düzeyinde)</a:t>
            </a:r>
            <a:endParaRPr lang="tr-TR" sz="2600" dirty="0">
              <a:solidFill>
                <a:srgbClr val="00B0F0"/>
              </a:solidFill>
              <a:latin typeface="Tahoma" panose="020B0604030504040204" pitchFamily="34" charset="0"/>
              <a:ea typeface="Tahoma" panose="020B0604030504040204" pitchFamily="34" charset="0"/>
              <a:cs typeface="Tahoma" panose="020B0604030504040204" pitchFamily="34" charset="0"/>
            </a:endParaRPr>
          </a:p>
        </p:txBody>
      </p:sp>
      <p:sp>
        <p:nvSpPr>
          <p:cNvPr id="3" name="Dikdörtgen 2"/>
          <p:cNvSpPr/>
          <p:nvPr/>
        </p:nvSpPr>
        <p:spPr>
          <a:xfrm>
            <a:off x="1006997" y="1464467"/>
            <a:ext cx="9884780" cy="4498667"/>
          </a:xfrm>
          <a:prstGeom prst="rect">
            <a:avLst/>
          </a:prstGeom>
        </p:spPr>
        <p:txBody>
          <a:bodyPr wrap="square">
            <a:spAutoFit/>
          </a:bodyPr>
          <a:lstStyle/>
          <a:p>
            <a:pPr algn="just">
              <a:lnSpc>
                <a:spcPct val="107000"/>
              </a:lnSpc>
              <a:spcAft>
                <a:spcPts val="800"/>
              </a:spcAft>
            </a:pPr>
            <a:r>
              <a:rPr lang="tr-TR" sz="2800" dirty="0">
                <a:solidFill>
                  <a:schemeClr val="accent1"/>
                </a:solidFill>
                <a:latin typeface="Tahoma" panose="020B0604030504040204" pitchFamily="34" charset="0"/>
                <a:ea typeface="Tahoma" panose="020B0604030504040204" pitchFamily="34" charset="0"/>
                <a:cs typeface="Tahoma" panose="020B0604030504040204" pitchFamily="34" charset="0"/>
              </a:rPr>
              <a:t>Kaymakamlıklar ve Bağlı birimler</a:t>
            </a:r>
          </a:p>
          <a:p>
            <a:pPr algn="just">
              <a:lnSpc>
                <a:spcPct val="107000"/>
              </a:lnSpc>
              <a:spcAft>
                <a:spcPts val="800"/>
              </a:spcAft>
            </a:pPr>
            <a:endParaRPr lang="tr-TR" sz="2800"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pPr algn="just">
              <a:lnSpc>
                <a:spcPct val="107000"/>
              </a:lnSpc>
              <a:spcAft>
                <a:spcPts val="800"/>
              </a:spcAft>
            </a:pPr>
            <a:r>
              <a:rPr lang="tr-TR" sz="28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İlçe </a:t>
            </a:r>
            <a:r>
              <a:rPr lang="tr-TR" sz="2800" dirty="0">
                <a:solidFill>
                  <a:schemeClr val="accent1"/>
                </a:solidFill>
                <a:latin typeface="Tahoma" panose="020B0604030504040204" pitchFamily="34" charset="0"/>
                <a:ea typeface="Tahoma" panose="020B0604030504040204" pitchFamily="34" charset="0"/>
                <a:cs typeface="Tahoma" panose="020B0604030504040204" pitchFamily="34" charset="0"/>
              </a:rPr>
              <a:t>Belediyeleri ve İlçeye bağlı Belde Belediyeleri</a:t>
            </a:r>
          </a:p>
          <a:p>
            <a:pPr algn="just">
              <a:lnSpc>
                <a:spcPct val="107000"/>
              </a:lnSpc>
              <a:spcAft>
                <a:spcPts val="800"/>
              </a:spcAft>
            </a:pPr>
            <a:endParaRPr lang="tr-TR" sz="2800" dirty="0" smtClean="0">
              <a:solidFill>
                <a:schemeClr val="accent1"/>
              </a:solidFill>
              <a:latin typeface="Tahoma" panose="020B0604030504040204" pitchFamily="34" charset="0"/>
              <a:ea typeface="Tahoma" panose="020B0604030504040204" pitchFamily="34" charset="0"/>
              <a:cs typeface="Tahoma" panose="020B0604030504040204" pitchFamily="34" charset="0"/>
            </a:endParaRPr>
          </a:p>
          <a:p>
            <a:pPr algn="just">
              <a:lnSpc>
                <a:spcPct val="107000"/>
              </a:lnSpc>
              <a:spcAft>
                <a:spcPts val="800"/>
              </a:spcAft>
            </a:pPr>
            <a:r>
              <a:rPr lang="tr-TR" sz="28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Kaymakamlıklara </a:t>
            </a:r>
            <a:r>
              <a:rPr lang="tr-TR" sz="2800" dirty="0">
                <a:solidFill>
                  <a:schemeClr val="accent1"/>
                </a:solidFill>
                <a:latin typeface="Tahoma" panose="020B0604030504040204" pitchFamily="34" charset="0"/>
                <a:ea typeface="Tahoma" panose="020B0604030504040204" pitchFamily="34" charset="0"/>
                <a:cs typeface="Tahoma" panose="020B0604030504040204" pitchFamily="34" charset="0"/>
              </a:rPr>
              <a:t>Bağlı İlçe Müdürlükleri ve Şeflikleri</a:t>
            </a:r>
          </a:p>
          <a:p>
            <a:pPr algn="just">
              <a:lnSpc>
                <a:spcPct val="107000"/>
              </a:lnSpc>
              <a:spcAft>
                <a:spcPts val="800"/>
              </a:spcAft>
            </a:pPr>
            <a:endParaRPr lang="tr-TR" sz="2800" dirty="0" smtClean="0">
              <a:solidFill>
                <a:schemeClr val="accent1"/>
              </a:solidFill>
              <a:latin typeface="Tahoma" panose="020B0604030504040204" pitchFamily="34" charset="0"/>
              <a:ea typeface="Tahoma" panose="020B0604030504040204" pitchFamily="34" charset="0"/>
              <a:cs typeface="Tahoma" panose="020B0604030504040204" pitchFamily="34" charset="0"/>
            </a:endParaRPr>
          </a:p>
          <a:p>
            <a:pPr algn="just">
              <a:lnSpc>
                <a:spcPct val="107000"/>
              </a:lnSpc>
              <a:spcAft>
                <a:spcPts val="800"/>
              </a:spcAft>
            </a:pPr>
            <a:r>
              <a:rPr lang="tr-TR" sz="2800" dirty="0" smtClean="0">
                <a:solidFill>
                  <a:schemeClr val="accent1"/>
                </a:solidFill>
                <a:latin typeface="Tahoma" panose="020B0604030504040204" pitchFamily="34" charset="0"/>
                <a:ea typeface="Tahoma" panose="020B0604030504040204" pitchFamily="34" charset="0"/>
                <a:cs typeface="Tahoma" panose="020B0604030504040204" pitchFamily="34" charset="0"/>
              </a:rPr>
              <a:t>Kitler</a:t>
            </a:r>
            <a:endParaRPr lang="tr-TR" sz="2800"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pPr algn="just">
              <a:lnSpc>
                <a:spcPct val="107000"/>
              </a:lnSpc>
              <a:spcAft>
                <a:spcPts val="800"/>
              </a:spcAft>
            </a:pPr>
            <a:r>
              <a:rPr lang="tr-TR" sz="2800" dirty="0">
                <a:solidFill>
                  <a:srgbClr val="FFFF00"/>
                </a:solidFill>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2089824686"/>
      </p:ext>
    </p:extLst>
  </p:cSld>
  <p:clrMapOvr>
    <a:masterClrMapping/>
  </p:clrMapOvr>
  <p:timing>
    <p:tnLst>
      <p:par>
        <p:cTn id="1" dur="indefinite" restart="never" nodeType="tmRoot"/>
      </p:par>
    </p:tnLst>
  </p:timing>
</p:sld>
</file>

<file path=ppt/theme/theme1.xml><?xml version="1.0" encoding="utf-8"?>
<a:theme xmlns:a="http://schemas.openxmlformats.org/drawingml/2006/main" name="Damla">
  <a:themeElements>
    <a:clrScheme name="Daml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TM04033925[[fn=Damla]]</Template>
  <TotalTime>5311</TotalTime>
  <Words>5161</Words>
  <Application>Microsoft Office PowerPoint</Application>
  <PresentationFormat>Geniş ekran</PresentationFormat>
  <Paragraphs>408</Paragraphs>
  <Slides>54</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54</vt:i4>
      </vt:variant>
    </vt:vector>
  </HeadingPairs>
  <TitlesOfParts>
    <vt:vector size="63" baseType="lpstr">
      <vt:lpstr>Arial</vt:lpstr>
      <vt:lpstr>Calibri</vt:lpstr>
      <vt:lpstr>DINBEK</vt:lpstr>
      <vt:lpstr>Poppins</vt:lpstr>
      <vt:lpstr>Symbol</vt:lpstr>
      <vt:lpstr>Tahoma</vt:lpstr>
      <vt:lpstr>Times New Roman</vt:lpstr>
      <vt:lpstr>Tw Cen MT</vt:lpstr>
      <vt:lpstr>Damla</vt:lpstr>
      <vt:lpstr>PowerPoint Sunusu</vt:lpstr>
      <vt:lpstr>Tasarruf Tedbirleri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Tanju Bilgin</dc:creator>
  <cp:lastModifiedBy>Tanju Bilgin</cp:lastModifiedBy>
  <cp:revision>702</cp:revision>
  <cp:lastPrinted>2023-10-30T07:29:41Z</cp:lastPrinted>
  <dcterms:created xsi:type="dcterms:W3CDTF">2022-11-17T10:43:54Z</dcterms:created>
  <dcterms:modified xsi:type="dcterms:W3CDTF">2024-05-24T08:09:25Z</dcterms:modified>
</cp:coreProperties>
</file>